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  <p:sldMasterId id="2147483648" r:id="rId5"/>
    <p:sldMasterId id="2147483732" r:id="rId6"/>
  </p:sldMasterIdLst>
  <p:notesMasterIdLst>
    <p:notesMasterId r:id="rId26"/>
  </p:notesMasterIdLst>
  <p:sldIdLst>
    <p:sldId id="256" r:id="rId7"/>
    <p:sldId id="269" r:id="rId8"/>
    <p:sldId id="281" r:id="rId9"/>
    <p:sldId id="289" r:id="rId10"/>
    <p:sldId id="290" r:id="rId11"/>
    <p:sldId id="291" r:id="rId12"/>
    <p:sldId id="293" r:id="rId13"/>
    <p:sldId id="294" r:id="rId14"/>
    <p:sldId id="285" r:id="rId15"/>
    <p:sldId id="268" r:id="rId16"/>
    <p:sldId id="273" r:id="rId17"/>
    <p:sldId id="284" r:id="rId18"/>
    <p:sldId id="258" r:id="rId19"/>
    <p:sldId id="259" r:id="rId20"/>
    <p:sldId id="279" r:id="rId21"/>
    <p:sldId id="264" r:id="rId22"/>
    <p:sldId id="272" r:id="rId23"/>
    <p:sldId id="295" r:id="rId24"/>
    <p:sldId id="28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9C9"/>
    <a:srgbClr val="672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20C175-EB25-4F27-91DB-4AEA7C30D579}" v="16" dt="2024-09-19T04:31:58.5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29DA4-11EF-4B24-ADDF-6F9A08622CD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6C8E5B7-E897-4DEB-B30E-64C8C3D77FF3}">
      <dgm:prSet/>
      <dgm:spPr/>
      <dgm:t>
        <a:bodyPr/>
        <a:lstStyle/>
        <a:p>
          <a:r>
            <a:rPr lang="en-US"/>
            <a:t>Math and ELA only</a:t>
          </a:r>
        </a:p>
      </dgm:t>
    </dgm:pt>
    <dgm:pt modelId="{71775C14-C6E6-4CE5-B24F-9FC37CA48894}" type="parTrans" cxnId="{B169966F-2EAF-496A-B5F3-3ECD4B5EB5A1}">
      <dgm:prSet/>
      <dgm:spPr/>
      <dgm:t>
        <a:bodyPr/>
        <a:lstStyle/>
        <a:p>
          <a:endParaRPr lang="en-US"/>
        </a:p>
      </dgm:t>
    </dgm:pt>
    <dgm:pt modelId="{1EEB129E-5654-4B95-A6AF-1D21D2C499A5}" type="sibTrans" cxnId="{B169966F-2EAF-496A-B5F3-3ECD4B5EB5A1}">
      <dgm:prSet/>
      <dgm:spPr/>
      <dgm:t>
        <a:bodyPr/>
        <a:lstStyle/>
        <a:p>
          <a:endParaRPr lang="en-US"/>
        </a:p>
      </dgm:t>
    </dgm:pt>
    <dgm:pt modelId="{7A695C89-7EFD-4BAA-A3C9-B114C8DF08C9}">
      <dgm:prSet/>
      <dgm:spPr/>
      <dgm:t>
        <a:bodyPr/>
        <a:lstStyle/>
        <a:p>
          <a:r>
            <a:rPr lang="en-US"/>
            <a:t>40 minutes per week</a:t>
          </a:r>
        </a:p>
      </dgm:t>
    </dgm:pt>
    <dgm:pt modelId="{49C6EB57-94D6-4731-8402-EB0CAD5FB837}" type="parTrans" cxnId="{9EF85AE5-4F84-48D7-B6DC-C857B3AA2841}">
      <dgm:prSet/>
      <dgm:spPr/>
      <dgm:t>
        <a:bodyPr/>
        <a:lstStyle/>
        <a:p>
          <a:endParaRPr lang="en-US"/>
        </a:p>
      </dgm:t>
    </dgm:pt>
    <dgm:pt modelId="{46D77CF8-97C7-4BBE-A638-D49AB6283811}" type="sibTrans" cxnId="{9EF85AE5-4F84-48D7-B6DC-C857B3AA2841}">
      <dgm:prSet/>
      <dgm:spPr/>
      <dgm:t>
        <a:bodyPr/>
        <a:lstStyle/>
        <a:p>
          <a:endParaRPr lang="en-US"/>
        </a:p>
      </dgm:t>
    </dgm:pt>
    <dgm:pt modelId="{1B25C668-2337-4096-9EF3-3222DA595DAD}">
      <dgm:prSet/>
      <dgm:spPr/>
      <dgm:t>
        <a:bodyPr/>
        <a:lstStyle/>
        <a:p>
          <a:r>
            <a:rPr lang="en-US"/>
            <a:t>20 minutes are completed in Enrichment</a:t>
          </a:r>
        </a:p>
      </dgm:t>
    </dgm:pt>
    <dgm:pt modelId="{58936FFC-B4A0-4032-B226-FBDB15D2F6FF}" type="parTrans" cxnId="{3DBE0A1B-A812-4E5F-8050-3A89252508CF}">
      <dgm:prSet/>
      <dgm:spPr/>
      <dgm:t>
        <a:bodyPr/>
        <a:lstStyle/>
        <a:p>
          <a:endParaRPr lang="en-US"/>
        </a:p>
      </dgm:t>
    </dgm:pt>
    <dgm:pt modelId="{04362D7B-A73A-4BF3-9934-B92EFC7A48B3}" type="sibTrans" cxnId="{3DBE0A1B-A812-4E5F-8050-3A89252508CF}">
      <dgm:prSet/>
      <dgm:spPr/>
      <dgm:t>
        <a:bodyPr/>
        <a:lstStyle/>
        <a:p>
          <a:endParaRPr lang="en-US"/>
        </a:p>
      </dgm:t>
    </dgm:pt>
    <dgm:pt modelId="{7A84C053-7734-4936-9003-12386F6B7F42}">
      <dgm:prSet/>
      <dgm:spPr/>
      <dgm:t>
        <a:bodyPr/>
        <a:lstStyle/>
        <a:p>
          <a:r>
            <a:rPr lang="en-US"/>
            <a:t>20 minutes are completed in class</a:t>
          </a:r>
        </a:p>
      </dgm:t>
    </dgm:pt>
    <dgm:pt modelId="{C023E957-BCE0-4E78-A813-C73A7AEAC7EB}" type="parTrans" cxnId="{F792E16D-7A74-47AB-B09C-5E876FC08A9F}">
      <dgm:prSet/>
      <dgm:spPr/>
      <dgm:t>
        <a:bodyPr/>
        <a:lstStyle/>
        <a:p>
          <a:endParaRPr lang="en-US"/>
        </a:p>
      </dgm:t>
    </dgm:pt>
    <dgm:pt modelId="{EFFFD55A-D33B-409C-ABDE-E40B54B7C219}" type="sibTrans" cxnId="{F792E16D-7A74-47AB-B09C-5E876FC08A9F}">
      <dgm:prSet/>
      <dgm:spPr/>
      <dgm:t>
        <a:bodyPr/>
        <a:lstStyle/>
        <a:p>
          <a:endParaRPr lang="en-US"/>
        </a:p>
      </dgm:t>
    </dgm:pt>
    <dgm:pt modelId="{806B4AB5-44AA-48E2-8DE6-F71FC70EE358}" type="pres">
      <dgm:prSet presAssocID="{68B29DA4-11EF-4B24-ADDF-6F9A08622CDE}" presName="linear" presStyleCnt="0">
        <dgm:presLayoutVars>
          <dgm:animLvl val="lvl"/>
          <dgm:resizeHandles val="exact"/>
        </dgm:presLayoutVars>
      </dgm:prSet>
      <dgm:spPr/>
    </dgm:pt>
    <dgm:pt modelId="{33E8296A-915A-4387-81E1-645A43EDFC2B}" type="pres">
      <dgm:prSet presAssocID="{86C8E5B7-E897-4DEB-B30E-64C8C3D77FF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0940DF-B26C-4820-8485-740167D87FAF}" type="pres">
      <dgm:prSet presAssocID="{1EEB129E-5654-4B95-A6AF-1D21D2C499A5}" presName="spacer" presStyleCnt="0"/>
      <dgm:spPr/>
    </dgm:pt>
    <dgm:pt modelId="{6686A949-B563-4BD8-BCD6-FFB93FE9E833}" type="pres">
      <dgm:prSet presAssocID="{7A695C89-7EFD-4BAA-A3C9-B114C8DF08C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13C2A1-5692-4C65-B1B1-C8012A0AE23D}" type="pres">
      <dgm:prSet presAssocID="{7A695C89-7EFD-4BAA-A3C9-B114C8DF08C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363C10A-ADF3-4020-B55F-2E4FA37E935E}" type="presOf" srcId="{1B25C668-2337-4096-9EF3-3222DA595DAD}" destId="{4E13C2A1-5692-4C65-B1B1-C8012A0AE23D}" srcOrd="0" destOrd="0" presId="urn:microsoft.com/office/officeart/2005/8/layout/vList2"/>
    <dgm:cxn modelId="{3DBE0A1B-A812-4E5F-8050-3A89252508CF}" srcId="{7A695C89-7EFD-4BAA-A3C9-B114C8DF08C9}" destId="{1B25C668-2337-4096-9EF3-3222DA595DAD}" srcOrd="0" destOrd="0" parTransId="{58936FFC-B4A0-4032-B226-FBDB15D2F6FF}" sibTransId="{04362D7B-A73A-4BF3-9934-B92EFC7A48B3}"/>
    <dgm:cxn modelId="{8247BA44-3B8D-4926-91AB-2604892890AE}" type="presOf" srcId="{7A84C053-7734-4936-9003-12386F6B7F42}" destId="{4E13C2A1-5692-4C65-B1B1-C8012A0AE23D}" srcOrd="0" destOrd="1" presId="urn:microsoft.com/office/officeart/2005/8/layout/vList2"/>
    <dgm:cxn modelId="{F792E16D-7A74-47AB-B09C-5E876FC08A9F}" srcId="{7A695C89-7EFD-4BAA-A3C9-B114C8DF08C9}" destId="{7A84C053-7734-4936-9003-12386F6B7F42}" srcOrd="1" destOrd="0" parTransId="{C023E957-BCE0-4E78-A813-C73A7AEAC7EB}" sibTransId="{EFFFD55A-D33B-409C-ABDE-E40B54B7C219}"/>
    <dgm:cxn modelId="{B169966F-2EAF-496A-B5F3-3ECD4B5EB5A1}" srcId="{68B29DA4-11EF-4B24-ADDF-6F9A08622CDE}" destId="{86C8E5B7-E897-4DEB-B30E-64C8C3D77FF3}" srcOrd="0" destOrd="0" parTransId="{71775C14-C6E6-4CE5-B24F-9FC37CA48894}" sibTransId="{1EEB129E-5654-4B95-A6AF-1D21D2C499A5}"/>
    <dgm:cxn modelId="{3A9C499B-992C-4E76-8A7B-AE87C15473B2}" type="presOf" srcId="{7A695C89-7EFD-4BAA-A3C9-B114C8DF08C9}" destId="{6686A949-B563-4BD8-BCD6-FFB93FE9E833}" srcOrd="0" destOrd="0" presId="urn:microsoft.com/office/officeart/2005/8/layout/vList2"/>
    <dgm:cxn modelId="{5C1097A4-0E30-4F58-91F0-242E84AF3D9E}" type="presOf" srcId="{68B29DA4-11EF-4B24-ADDF-6F9A08622CDE}" destId="{806B4AB5-44AA-48E2-8DE6-F71FC70EE358}" srcOrd="0" destOrd="0" presId="urn:microsoft.com/office/officeart/2005/8/layout/vList2"/>
    <dgm:cxn modelId="{E18744B6-748A-402F-8857-E93BA9CD08C6}" type="presOf" srcId="{86C8E5B7-E897-4DEB-B30E-64C8C3D77FF3}" destId="{33E8296A-915A-4387-81E1-645A43EDFC2B}" srcOrd="0" destOrd="0" presId="urn:microsoft.com/office/officeart/2005/8/layout/vList2"/>
    <dgm:cxn modelId="{9EF85AE5-4F84-48D7-B6DC-C857B3AA2841}" srcId="{68B29DA4-11EF-4B24-ADDF-6F9A08622CDE}" destId="{7A695C89-7EFD-4BAA-A3C9-B114C8DF08C9}" srcOrd="1" destOrd="0" parTransId="{49C6EB57-94D6-4731-8402-EB0CAD5FB837}" sibTransId="{46D77CF8-97C7-4BBE-A638-D49AB6283811}"/>
    <dgm:cxn modelId="{01757328-BEBF-49F7-BF86-715AE0806CC8}" type="presParOf" srcId="{806B4AB5-44AA-48E2-8DE6-F71FC70EE358}" destId="{33E8296A-915A-4387-81E1-645A43EDFC2B}" srcOrd="0" destOrd="0" presId="urn:microsoft.com/office/officeart/2005/8/layout/vList2"/>
    <dgm:cxn modelId="{FB781658-08F3-4481-91E0-89C4C02D5DDD}" type="presParOf" srcId="{806B4AB5-44AA-48E2-8DE6-F71FC70EE358}" destId="{E00940DF-B26C-4820-8485-740167D87FAF}" srcOrd="1" destOrd="0" presId="urn:microsoft.com/office/officeart/2005/8/layout/vList2"/>
    <dgm:cxn modelId="{F1393B1D-ADD8-41C9-9CE0-5DE644445C87}" type="presParOf" srcId="{806B4AB5-44AA-48E2-8DE6-F71FC70EE358}" destId="{6686A949-B563-4BD8-BCD6-FFB93FE9E833}" srcOrd="2" destOrd="0" presId="urn:microsoft.com/office/officeart/2005/8/layout/vList2"/>
    <dgm:cxn modelId="{86F89003-D344-4474-A796-4EC7EEAE332E}" type="presParOf" srcId="{806B4AB5-44AA-48E2-8DE6-F71FC70EE358}" destId="{4E13C2A1-5692-4C65-B1B1-C8012A0AE23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E8651B-36EF-4812-A3A3-950A0C059F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E8DB54-BE64-46D2-AE03-188EDC828301}">
      <dgm:prSet/>
      <dgm:spPr/>
      <dgm:t>
        <a:bodyPr/>
        <a:lstStyle/>
        <a:p>
          <a:r>
            <a:rPr lang="en-US" baseline="30000"/>
            <a:t>7th</a:t>
          </a:r>
          <a:r>
            <a:rPr lang="en-US"/>
            <a:t> Grade Scope/Sequence:</a:t>
          </a:r>
        </a:p>
      </dgm:t>
    </dgm:pt>
    <dgm:pt modelId="{E5D9D7FA-0261-4B36-8857-AF87D627C25A}" type="parTrans" cxnId="{069F554B-0618-49EA-9DCC-1EF23A58213F}">
      <dgm:prSet/>
      <dgm:spPr/>
      <dgm:t>
        <a:bodyPr/>
        <a:lstStyle/>
        <a:p>
          <a:endParaRPr lang="en-US"/>
        </a:p>
      </dgm:t>
    </dgm:pt>
    <dgm:pt modelId="{4747880F-81E8-4AB7-B4E7-0C5E309D8974}" type="sibTrans" cxnId="{069F554B-0618-49EA-9DCC-1EF23A58213F}">
      <dgm:prSet/>
      <dgm:spPr/>
      <dgm:t>
        <a:bodyPr/>
        <a:lstStyle/>
        <a:p>
          <a:endParaRPr lang="en-US"/>
        </a:p>
      </dgm:t>
    </dgm:pt>
    <dgm:pt modelId="{A2D5479B-583A-4204-B50A-06AC600E3A94}">
      <dgm:prSet/>
      <dgm:spPr/>
      <dgm:t>
        <a:bodyPr/>
        <a:lstStyle/>
        <a:p>
          <a:pPr rtl="0"/>
          <a:r>
            <a:rPr lang="en-US"/>
            <a:t>First quarter: </a:t>
          </a:r>
          <a:r>
            <a:rPr lang="en-US">
              <a:latin typeface="Calibri Light" panose="020F0302020204030204"/>
            </a:rPr>
            <a:t>Revolution, Government</a:t>
          </a:r>
          <a:endParaRPr lang="en-US"/>
        </a:p>
      </dgm:t>
    </dgm:pt>
    <dgm:pt modelId="{55F945F5-6802-41B4-AE6D-27C1365FCA8E}" type="parTrans" cxnId="{8688D040-6B64-467D-AE53-7144136F0F79}">
      <dgm:prSet/>
      <dgm:spPr/>
      <dgm:t>
        <a:bodyPr/>
        <a:lstStyle/>
        <a:p>
          <a:endParaRPr lang="en-US"/>
        </a:p>
      </dgm:t>
    </dgm:pt>
    <dgm:pt modelId="{2904D50B-BEA0-4820-A31F-3C9CA12BBC01}" type="sibTrans" cxnId="{8688D040-6B64-467D-AE53-7144136F0F79}">
      <dgm:prSet/>
      <dgm:spPr/>
      <dgm:t>
        <a:bodyPr/>
        <a:lstStyle/>
        <a:p>
          <a:endParaRPr lang="en-US"/>
        </a:p>
      </dgm:t>
    </dgm:pt>
    <dgm:pt modelId="{A68EDC40-E545-4F60-A9AE-596AC623B260}">
      <dgm:prSet/>
      <dgm:spPr/>
      <dgm:t>
        <a:bodyPr/>
        <a:lstStyle/>
        <a:p>
          <a:pPr rtl="0"/>
          <a:r>
            <a:rPr lang="en-US"/>
            <a:t>2</a:t>
          </a:r>
          <a:r>
            <a:rPr lang="en-US" baseline="30000"/>
            <a:t>nd</a:t>
          </a:r>
          <a:r>
            <a:rPr lang="en-US"/>
            <a:t> Quarter: </a:t>
          </a:r>
          <a:r>
            <a:rPr lang="en-US">
              <a:latin typeface="Calibri Light" panose="020F0302020204030204"/>
            </a:rPr>
            <a:t>28th Amendment project, Westward Expansion</a:t>
          </a:r>
          <a:endParaRPr lang="en-US"/>
        </a:p>
      </dgm:t>
    </dgm:pt>
    <dgm:pt modelId="{C1347504-CE3C-4547-8707-8579DE373BAA}" type="parTrans" cxnId="{F9624F56-7AD2-4A97-A2FF-9B1DD59FA47E}">
      <dgm:prSet/>
      <dgm:spPr/>
      <dgm:t>
        <a:bodyPr/>
        <a:lstStyle/>
        <a:p>
          <a:endParaRPr lang="en-US"/>
        </a:p>
      </dgm:t>
    </dgm:pt>
    <dgm:pt modelId="{7D9521CC-E566-4428-8868-47E5C7388A3F}" type="sibTrans" cxnId="{F9624F56-7AD2-4A97-A2FF-9B1DD59FA47E}">
      <dgm:prSet/>
      <dgm:spPr/>
      <dgm:t>
        <a:bodyPr/>
        <a:lstStyle/>
        <a:p>
          <a:endParaRPr lang="en-US"/>
        </a:p>
      </dgm:t>
    </dgm:pt>
    <dgm:pt modelId="{93652F14-9011-44C5-8008-F06745A15D47}">
      <dgm:prSet/>
      <dgm:spPr/>
      <dgm:t>
        <a:bodyPr/>
        <a:lstStyle/>
        <a:p>
          <a:pPr rtl="0"/>
          <a:r>
            <a:rPr lang="en-US"/>
            <a:t>3</a:t>
          </a:r>
          <a:r>
            <a:rPr lang="en-US" baseline="30000"/>
            <a:t>rd</a:t>
          </a:r>
          <a:r>
            <a:rPr lang="en-US"/>
            <a:t> Quarter: </a:t>
          </a:r>
          <a:r>
            <a:rPr lang="en-US">
              <a:latin typeface="Calibri Light" panose="020F0302020204030204"/>
            </a:rPr>
            <a:t>Antebellum, Civil War</a:t>
          </a:r>
          <a:endParaRPr lang="en-US"/>
        </a:p>
      </dgm:t>
    </dgm:pt>
    <dgm:pt modelId="{141B974D-771F-4452-BBD4-265F5E59F93C}" type="parTrans" cxnId="{004F0ACC-155E-467A-826B-F1C9EB531E21}">
      <dgm:prSet/>
      <dgm:spPr/>
      <dgm:t>
        <a:bodyPr/>
        <a:lstStyle/>
        <a:p>
          <a:endParaRPr lang="en-US"/>
        </a:p>
      </dgm:t>
    </dgm:pt>
    <dgm:pt modelId="{F9EF0DCB-65FD-4EB2-8DCA-0D15A8D06001}" type="sibTrans" cxnId="{004F0ACC-155E-467A-826B-F1C9EB531E21}">
      <dgm:prSet/>
      <dgm:spPr/>
      <dgm:t>
        <a:bodyPr/>
        <a:lstStyle/>
        <a:p>
          <a:endParaRPr lang="en-US"/>
        </a:p>
      </dgm:t>
    </dgm:pt>
    <dgm:pt modelId="{ED44C407-C5D1-4D56-8642-ADFBF71B1097}">
      <dgm:prSet/>
      <dgm:spPr/>
      <dgm:t>
        <a:bodyPr/>
        <a:lstStyle/>
        <a:p>
          <a:pPr rtl="0"/>
          <a:r>
            <a:rPr lang="en-US"/>
            <a:t>4</a:t>
          </a:r>
          <a:r>
            <a:rPr lang="en-US" baseline="30000"/>
            <a:t>th</a:t>
          </a:r>
          <a:r>
            <a:rPr lang="en-US"/>
            <a:t> Quarter: </a:t>
          </a:r>
          <a:r>
            <a:rPr lang="en-US">
              <a:latin typeface="Calibri Light" panose="020F0302020204030204"/>
            </a:rPr>
            <a:t>Reconstruction, Frontier/Industry, Economics</a:t>
          </a:r>
          <a:endParaRPr lang="en-US"/>
        </a:p>
      </dgm:t>
    </dgm:pt>
    <dgm:pt modelId="{D205EFF5-5DCF-451B-80E2-DAE90FA94658}" type="parTrans" cxnId="{34B1118C-F8B1-4DD2-875A-820572593AAA}">
      <dgm:prSet/>
      <dgm:spPr/>
      <dgm:t>
        <a:bodyPr/>
        <a:lstStyle/>
        <a:p>
          <a:endParaRPr lang="en-US"/>
        </a:p>
      </dgm:t>
    </dgm:pt>
    <dgm:pt modelId="{E695F7AC-4D92-4BA0-A20F-20618774B0C5}" type="sibTrans" cxnId="{34B1118C-F8B1-4DD2-875A-820572593AAA}">
      <dgm:prSet/>
      <dgm:spPr/>
      <dgm:t>
        <a:bodyPr/>
        <a:lstStyle/>
        <a:p>
          <a:endParaRPr lang="en-US"/>
        </a:p>
      </dgm:t>
    </dgm:pt>
    <dgm:pt modelId="{A66DE8FE-C6A6-4CB4-A0EA-E2532EE67F38}" type="pres">
      <dgm:prSet presAssocID="{86E8651B-36EF-4812-A3A3-950A0C059F5C}" presName="diagram" presStyleCnt="0">
        <dgm:presLayoutVars>
          <dgm:dir/>
          <dgm:resizeHandles val="exact"/>
        </dgm:presLayoutVars>
      </dgm:prSet>
      <dgm:spPr/>
    </dgm:pt>
    <dgm:pt modelId="{B5BCA5F9-EBB3-45BE-BBEE-DA0F3FC5E714}" type="pres">
      <dgm:prSet presAssocID="{61E8DB54-BE64-46D2-AE03-188EDC828301}" presName="node" presStyleLbl="node1" presStyleIdx="0" presStyleCnt="1">
        <dgm:presLayoutVars>
          <dgm:bulletEnabled val="1"/>
        </dgm:presLayoutVars>
      </dgm:prSet>
      <dgm:spPr/>
    </dgm:pt>
  </dgm:ptLst>
  <dgm:cxnLst>
    <dgm:cxn modelId="{C36FB624-912F-45A7-8CE4-74073491D9DC}" type="presOf" srcId="{ED44C407-C5D1-4D56-8642-ADFBF71B1097}" destId="{B5BCA5F9-EBB3-45BE-BBEE-DA0F3FC5E714}" srcOrd="0" destOrd="4" presId="urn:microsoft.com/office/officeart/2005/8/layout/default"/>
    <dgm:cxn modelId="{DB917D3B-6CF2-4DF1-86AA-CC4026DB790C}" type="presOf" srcId="{A2D5479B-583A-4204-B50A-06AC600E3A94}" destId="{B5BCA5F9-EBB3-45BE-BBEE-DA0F3FC5E714}" srcOrd="0" destOrd="1" presId="urn:microsoft.com/office/officeart/2005/8/layout/default"/>
    <dgm:cxn modelId="{8688D040-6B64-467D-AE53-7144136F0F79}" srcId="{61E8DB54-BE64-46D2-AE03-188EDC828301}" destId="{A2D5479B-583A-4204-B50A-06AC600E3A94}" srcOrd="0" destOrd="0" parTransId="{55F945F5-6802-41B4-AE6D-27C1365FCA8E}" sibTransId="{2904D50B-BEA0-4820-A31F-3C9CA12BBC01}"/>
    <dgm:cxn modelId="{069F554B-0618-49EA-9DCC-1EF23A58213F}" srcId="{86E8651B-36EF-4812-A3A3-950A0C059F5C}" destId="{61E8DB54-BE64-46D2-AE03-188EDC828301}" srcOrd="0" destOrd="0" parTransId="{E5D9D7FA-0261-4B36-8857-AF87D627C25A}" sibTransId="{4747880F-81E8-4AB7-B4E7-0C5E309D8974}"/>
    <dgm:cxn modelId="{F9624F56-7AD2-4A97-A2FF-9B1DD59FA47E}" srcId="{61E8DB54-BE64-46D2-AE03-188EDC828301}" destId="{A68EDC40-E545-4F60-A9AE-596AC623B260}" srcOrd="1" destOrd="0" parTransId="{C1347504-CE3C-4547-8707-8579DE373BAA}" sibTransId="{7D9521CC-E566-4428-8868-47E5C7388A3F}"/>
    <dgm:cxn modelId="{1732E55A-8D20-48E7-BC1D-726A84395F4B}" type="presOf" srcId="{61E8DB54-BE64-46D2-AE03-188EDC828301}" destId="{B5BCA5F9-EBB3-45BE-BBEE-DA0F3FC5E714}" srcOrd="0" destOrd="0" presId="urn:microsoft.com/office/officeart/2005/8/layout/default"/>
    <dgm:cxn modelId="{34B1118C-F8B1-4DD2-875A-820572593AAA}" srcId="{61E8DB54-BE64-46D2-AE03-188EDC828301}" destId="{ED44C407-C5D1-4D56-8642-ADFBF71B1097}" srcOrd="3" destOrd="0" parTransId="{D205EFF5-5DCF-451B-80E2-DAE90FA94658}" sibTransId="{E695F7AC-4D92-4BA0-A20F-20618774B0C5}"/>
    <dgm:cxn modelId="{004F0ACC-155E-467A-826B-F1C9EB531E21}" srcId="{61E8DB54-BE64-46D2-AE03-188EDC828301}" destId="{93652F14-9011-44C5-8008-F06745A15D47}" srcOrd="2" destOrd="0" parTransId="{141B974D-771F-4452-BBD4-265F5E59F93C}" sibTransId="{F9EF0DCB-65FD-4EB2-8DCA-0D15A8D06001}"/>
    <dgm:cxn modelId="{5FD7B4D6-0A6D-4839-9908-7D3E61420F50}" type="presOf" srcId="{86E8651B-36EF-4812-A3A3-950A0C059F5C}" destId="{A66DE8FE-C6A6-4CB4-A0EA-E2532EE67F38}" srcOrd="0" destOrd="0" presId="urn:microsoft.com/office/officeart/2005/8/layout/default"/>
    <dgm:cxn modelId="{29A4BEFB-50BA-4A57-8C7D-32DE7E362CF6}" type="presOf" srcId="{93652F14-9011-44C5-8008-F06745A15D47}" destId="{B5BCA5F9-EBB3-45BE-BBEE-DA0F3FC5E714}" srcOrd="0" destOrd="3" presId="urn:microsoft.com/office/officeart/2005/8/layout/default"/>
    <dgm:cxn modelId="{CB05D9FF-9A72-416E-B668-A4A8E7A5CFF9}" type="presOf" srcId="{A68EDC40-E545-4F60-A9AE-596AC623B260}" destId="{B5BCA5F9-EBB3-45BE-BBEE-DA0F3FC5E714}" srcOrd="0" destOrd="2" presId="urn:microsoft.com/office/officeart/2005/8/layout/default"/>
    <dgm:cxn modelId="{F3BA7A91-FDC6-4830-BBA5-A0676990C35A}" type="presParOf" srcId="{A66DE8FE-C6A6-4CB4-A0EA-E2532EE67F38}" destId="{B5BCA5F9-EBB3-45BE-BBEE-DA0F3FC5E71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8296A-915A-4387-81E1-645A43EDFC2B}">
      <dsp:nvSpPr>
        <dsp:cNvPr id="0" name=""/>
        <dsp:cNvSpPr/>
      </dsp:nvSpPr>
      <dsp:spPr>
        <a:xfrm>
          <a:off x="0" y="56287"/>
          <a:ext cx="7728267" cy="1199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Math and ELA only</a:t>
          </a:r>
        </a:p>
      </dsp:txBody>
      <dsp:txXfrm>
        <a:off x="58543" y="114830"/>
        <a:ext cx="7611181" cy="1082164"/>
      </dsp:txXfrm>
    </dsp:sp>
    <dsp:sp modelId="{6686A949-B563-4BD8-BCD6-FFB93FE9E833}">
      <dsp:nvSpPr>
        <dsp:cNvPr id="0" name=""/>
        <dsp:cNvSpPr/>
      </dsp:nvSpPr>
      <dsp:spPr>
        <a:xfrm>
          <a:off x="0" y="1399537"/>
          <a:ext cx="7728267" cy="119925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40 minutes per week</a:t>
          </a:r>
        </a:p>
      </dsp:txBody>
      <dsp:txXfrm>
        <a:off x="58543" y="1458080"/>
        <a:ext cx="7611181" cy="1082164"/>
      </dsp:txXfrm>
    </dsp:sp>
    <dsp:sp modelId="{4E13C2A1-5692-4C65-B1B1-C8012A0AE23D}">
      <dsp:nvSpPr>
        <dsp:cNvPr id="0" name=""/>
        <dsp:cNvSpPr/>
      </dsp:nvSpPr>
      <dsp:spPr>
        <a:xfrm>
          <a:off x="0" y="2598787"/>
          <a:ext cx="7728267" cy="243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72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900" kern="1200"/>
            <a:t>20 minutes are completed in Enrichment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900" kern="1200"/>
            <a:t>20 minutes are completed in class</a:t>
          </a:r>
        </a:p>
      </dsp:txBody>
      <dsp:txXfrm>
        <a:off x="0" y="2598787"/>
        <a:ext cx="7728267" cy="2432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CA5F9-EBB3-45BE-BBEE-DA0F3FC5E714}">
      <dsp:nvSpPr>
        <dsp:cNvPr id="0" name=""/>
        <dsp:cNvSpPr/>
      </dsp:nvSpPr>
      <dsp:spPr>
        <a:xfrm>
          <a:off x="0" y="408753"/>
          <a:ext cx="5459869" cy="3275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30000"/>
            <a:t>7th</a:t>
          </a:r>
          <a:r>
            <a:rPr lang="en-US" sz="3200" kern="1200"/>
            <a:t> Grade Scope/Sequence: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First quarter: </a:t>
          </a:r>
          <a:r>
            <a:rPr lang="en-US" sz="2500" kern="1200">
              <a:latin typeface="Calibri Light" panose="020F0302020204030204"/>
            </a:rPr>
            <a:t>Revolution, Government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2</a:t>
          </a:r>
          <a:r>
            <a:rPr lang="en-US" sz="2500" kern="1200" baseline="30000"/>
            <a:t>nd</a:t>
          </a:r>
          <a:r>
            <a:rPr lang="en-US" sz="2500" kern="1200"/>
            <a:t> Quarter: </a:t>
          </a:r>
          <a:r>
            <a:rPr lang="en-US" sz="2500" kern="1200">
              <a:latin typeface="Calibri Light" panose="020F0302020204030204"/>
            </a:rPr>
            <a:t>28th Amendment project, Westward Expansion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3</a:t>
          </a:r>
          <a:r>
            <a:rPr lang="en-US" sz="2500" kern="1200" baseline="30000"/>
            <a:t>rd</a:t>
          </a:r>
          <a:r>
            <a:rPr lang="en-US" sz="2500" kern="1200"/>
            <a:t> Quarter: </a:t>
          </a:r>
          <a:r>
            <a:rPr lang="en-US" sz="2500" kern="1200">
              <a:latin typeface="Calibri Light" panose="020F0302020204030204"/>
            </a:rPr>
            <a:t>Antebellum, Civil War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4</a:t>
          </a:r>
          <a:r>
            <a:rPr lang="en-US" sz="2500" kern="1200" baseline="30000"/>
            <a:t>th</a:t>
          </a:r>
          <a:r>
            <a:rPr lang="en-US" sz="2500" kern="1200"/>
            <a:t> Quarter: </a:t>
          </a:r>
          <a:r>
            <a:rPr lang="en-US" sz="2500" kern="1200">
              <a:latin typeface="Calibri Light" panose="020F0302020204030204"/>
            </a:rPr>
            <a:t>Reconstruction, Frontier/Industry, Economics</a:t>
          </a:r>
          <a:endParaRPr lang="en-US" sz="2500" kern="1200"/>
        </a:p>
      </dsp:txBody>
      <dsp:txXfrm>
        <a:off x="0" y="408753"/>
        <a:ext cx="5459869" cy="3275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0D6B6-13C4-4282-BD70-2BF39C23B2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DADF0-DC92-4251-936C-8D3386138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4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17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99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38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33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08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57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2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44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36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0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8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39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9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25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5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25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DADF0-DC92-4251-936C-8D3386138D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4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5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19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67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96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15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72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9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0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67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8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19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69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82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40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82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54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9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0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07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60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02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3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A54A-0D0A-4945-AEFB-71663484624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554E1-CD62-4E65-8216-D1A2D416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8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757F0-8F7C-47D4-85D5-E06AE7BDBE66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575F-9C20-4168-B0DA-A09A9A36E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6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hyperlink" Target="http://www.washoeschools.net/bluewing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diagramLayout" Target="../diagrams/layout2.xml"/><Relationship Id="rId12" Type="http://schemas.openxmlformats.org/officeDocument/2006/relationships/image" Target="../media/image11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Data" Target="../diagrams/data2.xml"/><Relationship Id="rId11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15.xml"/><Relationship Id="rId9" Type="http://schemas.openxmlformats.org/officeDocument/2006/relationships/diagramColors" Target="../diagrams/colors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jpeg"/><Relationship Id="rId5" Type="http://schemas.openxmlformats.org/officeDocument/2006/relationships/hyperlink" Target="http://www.washoeschools.net/skyranch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of Sky Ranch Middle School ">
            <a:extLst>
              <a:ext uri="{FF2B5EF4-FFF2-40B4-BE49-F238E27FC236}">
                <a16:creationId xmlns:a16="http://schemas.microsoft.com/office/drawing/2014/main" id="{F646A886-DAA4-91DA-612F-0799FEBE5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26472-AF3F-4DB6-B9EC-9F88E38FD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latin typeface="KG Thinking Out Loud" panose="02000000000000000000" pitchFamily="2" charset="0"/>
              </a:rPr>
              <a:t>Welcome to Sky Ranch Middle School!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13452-ED90-4980-8B2E-43BEFB19B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</a:rPr>
              <a:t>Blue Wing Squadron Parent Information</a:t>
            </a:r>
          </a:p>
          <a:p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6EF458-3588-851E-ADEB-0432E85C3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485" y="6155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04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29C5-B886-49C9-84DC-D00AB73E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714050" y="1926405"/>
            <a:ext cx="4931600" cy="2989779"/>
          </a:xfrm>
        </p:spPr>
        <p:txBody>
          <a:bodyPr>
            <a:normAutofit/>
          </a:bodyPr>
          <a:lstStyle/>
          <a:p>
            <a:pPr algn="ctr"/>
            <a:r>
              <a:rPr lang="en-US" sz="7200">
                <a:latin typeface="KG Thinking Out Loud" panose="02000000000000000000" pitchFamily="2" charset="0"/>
              </a:rPr>
              <a:t>Enrichment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6633-BA28-45AB-8DAF-9A4124DB5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  <a:highlight>
                  <a:srgbClr val="808080"/>
                </a:highlight>
              </a:rPr>
              <a:t>MONDAY</a:t>
            </a:r>
            <a:r>
              <a:rPr lang="en-US" sz="3200"/>
              <a:t>: Grade Checks and Reading</a:t>
            </a:r>
          </a:p>
          <a:p>
            <a:r>
              <a:rPr lang="en-US" sz="3200">
                <a:solidFill>
                  <a:schemeClr val="bg1"/>
                </a:solidFill>
                <a:highlight>
                  <a:srgbClr val="808080"/>
                </a:highlight>
              </a:rPr>
              <a:t>TUESDAY</a:t>
            </a:r>
            <a:r>
              <a:rPr lang="en-US" sz="3200"/>
              <a:t>: iReady - Math</a:t>
            </a:r>
          </a:p>
          <a:p>
            <a:r>
              <a:rPr lang="en-US" sz="3200">
                <a:solidFill>
                  <a:schemeClr val="bg1"/>
                </a:solidFill>
                <a:highlight>
                  <a:srgbClr val="808080"/>
                </a:highlight>
              </a:rPr>
              <a:t>WEDNESDAY</a:t>
            </a:r>
            <a:r>
              <a:rPr lang="en-US" sz="3200"/>
              <a:t>: Second Step and SEL</a:t>
            </a:r>
          </a:p>
          <a:p>
            <a:r>
              <a:rPr lang="en-US" sz="3200">
                <a:solidFill>
                  <a:schemeClr val="bg1"/>
                </a:solidFill>
                <a:highlight>
                  <a:srgbClr val="808080"/>
                </a:highlight>
              </a:rPr>
              <a:t>THURSDAY</a:t>
            </a:r>
            <a:r>
              <a:rPr lang="en-US" sz="3200"/>
              <a:t>: iReady - Reading</a:t>
            </a:r>
          </a:p>
          <a:p>
            <a:r>
              <a:rPr lang="en-US" sz="3200">
                <a:solidFill>
                  <a:schemeClr val="bg1"/>
                </a:solidFill>
                <a:highlight>
                  <a:srgbClr val="808080"/>
                </a:highlight>
              </a:rPr>
              <a:t>FRIDAY</a:t>
            </a:r>
            <a:r>
              <a:rPr lang="en-US" sz="3200"/>
              <a:t>: Study Hall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E98236-3003-116A-D0C5-D946A17BB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99" y="62358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9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CE34-B404-4FFC-A147-E7761964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179" y="1132908"/>
            <a:ext cx="3646316" cy="4601183"/>
          </a:xfrm>
        </p:spPr>
        <p:txBody>
          <a:bodyPr>
            <a:noAutofit/>
          </a:bodyPr>
          <a:lstStyle/>
          <a:p>
            <a:pPr algn="ctr"/>
            <a:r>
              <a:rPr lang="en-US" sz="7200">
                <a:latin typeface="KG Thinking Out Loud"/>
              </a:rPr>
              <a:t>Blue Wing</a:t>
            </a:r>
            <a:br>
              <a:rPr lang="en-US" sz="7200">
                <a:latin typeface="KG Thinking Out Loud" panose="02000000000000000000" pitchFamily="2" charset="0"/>
              </a:rPr>
            </a:br>
            <a:r>
              <a:rPr lang="en-US" sz="7200">
                <a:latin typeface="KG Thinking Out Loud"/>
              </a:rPr>
              <a:t>Website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E1D5CC-F9E6-0B7D-E7C0-40D44A5873B7}"/>
              </a:ext>
            </a:extLst>
          </p:cNvPr>
          <p:cNvSpPr txBox="1"/>
          <p:nvPr/>
        </p:nvSpPr>
        <p:spPr>
          <a:xfrm>
            <a:off x="152400" y="0"/>
            <a:ext cx="118872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hlinkClick r:id="rId5"/>
              </a:rPr>
              <a:t>www.washoeschools.net/bluewing</a:t>
            </a:r>
            <a:r>
              <a:rPr lang="en-US" sz="4800"/>
              <a:t> 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C7E94-20C9-1F34-A709-81F7F1C31BE0}"/>
              </a:ext>
            </a:extLst>
          </p:cNvPr>
          <p:cNvSpPr txBox="1"/>
          <p:nvPr/>
        </p:nvSpPr>
        <p:spPr>
          <a:xfrm>
            <a:off x="4427034" y="1685490"/>
            <a:ext cx="56982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>
                <a:latin typeface="KG Thinking Out Loud" panose="02000000000000000000" pitchFamily="2" charset="0"/>
              </a:rPr>
              <a:t>Contact information</a:t>
            </a:r>
          </a:p>
          <a:p>
            <a:endParaRPr lang="en-US" sz="4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>
                <a:latin typeface="KG Thinking Out Loud" panose="02000000000000000000" pitchFamily="2" charset="0"/>
              </a:rPr>
              <a:t>Counseling Appointments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CE6A37-74A0-E041-1672-9C97949B0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74" y="6215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b="1" i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Infinite Campus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n-US" sz="1700" b="1">
                <a:solidFill>
                  <a:schemeClr val="tx1"/>
                </a:solidFill>
              </a:rPr>
              <a:t>Infinite Campus (IC) </a:t>
            </a:r>
            <a:r>
              <a:rPr lang="en-US" sz="1700">
                <a:solidFill>
                  <a:schemeClr val="tx1"/>
                </a:solidFill>
              </a:rPr>
              <a:t>is just a web-based grade book and will be updated weekly by the CORE teachers.</a:t>
            </a:r>
          </a:p>
          <a:p>
            <a:r>
              <a:rPr lang="en-US" sz="1700">
                <a:solidFill>
                  <a:schemeClr val="tx1"/>
                </a:solidFill>
              </a:rPr>
              <a:t>Please check </a:t>
            </a:r>
            <a:r>
              <a:rPr lang="en-US" sz="1700" b="1">
                <a:solidFill>
                  <a:schemeClr val="tx1"/>
                </a:solidFill>
              </a:rPr>
              <a:t>IC</a:t>
            </a:r>
            <a:r>
              <a:rPr lang="en-US" sz="1700">
                <a:solidFill>
                  <a:schemeClr val="tx1"/>
                </a:solidFill>
              </a:rPr>
              <a:t> each week to see if your child is missing any assignments. </a:t>
            </a:r>
          </a:p>
          <a:p>
            <a:pPr lvl="1"/>
            <a:r>
              <a:rPr lang="en-US" sz="1700">
                <a:solidFill>
                  <a:schemeClr val="tx1"/>
                </a:solidFill>
              </a:rPr>
              <a:t>If the box for the score is blank, then the grade has not been entered.  </a:t>
            </a:r>
          </a:p>
          <a:p>
            <a:pPr lvl="1"/>
            <a:r>
              <a:rPr lang="en-US" sz="1700">
                <a:solidFill>
                  <a:schemeClr val="tx1"/>
                </a:solidFill>
              </a:rPr>
              <a:t>If it is marked missing, then it is counted as a </a:t>
            </a:r>
            <a:r>
              <a:rPr lang="en-US" sz="1700" b="1">
                <a:solidFill>
                  <a:schemeClr val="tx1"/>
                </a:solidFill>
              </a:rPr>
              <a:t>0%</a:t>
            </a:r>
            <a:r>
              <a:rPr lang="en-US" sz="1700">
                <a:solidFill>
                  <a:schemeClr val="tx1"/>
                </a:solidFill>
              </a:rPr>
              <a:t> until it is turned in.</a:t>
            </a:r>
          </a:p>
          <a:p>
            <a:pPr lvl="1"/>
            <a:r>
              <a:rPr lang="en-US" sz="1700">
                <a:solidFill>
                  <a:schemeClr val="tx1"/>
                </a:solidFill>
              </a:rPr>
              <a:t>Assessments 85%, classwork/homework/participation 15%</a:t>
            </a:r>
          </a:p>
          <a:p>
            <a:r>
              <a:rPr lang="en-US" sz="1700">
                <a:solidFill>
                  <a:schemeClr val="tx1"/>
                </a:solidFill>
              </a:rPr>
              <a:t>Parent Logins are the same as last year.  </a:t>
            </a:r>
          </a:p>
          <a:p>
            <a:pPr lvl="1"/>
            <a:r>
              <a:rPr lang="en-US" sz="1700">
                <a:solidFill>
                  <a:schemeClr val="tx1"/>
                </a:solidFill>
              </a:rPr>
              <a:t>If you have IC problems, contact the main office. </a:t>
            </a:r>
          </a:p>
          <a:p>
            <a:r>
              <a:rPr lang="en-US" sz="1700">
                <a:solidFill>
                  <a:schemeClr val="tx1"/>
                </a:solidFill>
              </a:rPr>
              <a:t>E-mail teachers directly with questions or concerns.</a:t>
            </a:r>
          </a:p>
          <a:p>
            <a:r>
              <a:rPr lang="en-US" sz="1700" b="1">
                <a:solidFill>
                  <a:schemeClr val="tx1"/>
                </a:solidFill>
              </a:rPr>
              <a:t>Students are encouraged to check Infinite Campus at least once a week 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27AF0D-2D5D-95DD-15F1-1F05A8961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413" y="62063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FBC71B-CB07-8EA2-B7EC-1E3EBE9DE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91" y="909629"/>
            <a:ext cx="5370893" cy="9852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6000">
                <a:latin typeface="Mystical Woods Rough Script"/>
                <a:cs typeface="Dreaming Outloud Script Pro"/>
              </a:rPr>
              <a:t>Ms. De Leon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4F568-2933-9EEE-2E09-7355C86D2C30}"/>
              </a:ext>
            </a:extLst>
          </p:cNvPr>
          <p:cNvSpPr txBox="1"/>
          <p:nvPr/>
        </p:nvSpPr>
        <p:spPr>
          <a:xfrm>
            <a:off x="6260492" y="4062042"/>
            <a:ext cx="517102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The only material students will need to bring to class are their science notebooks, which we will use every day</a:t>
            </a:r>
            <a:endParaRPr lang="en-US" sz="2000"/>
          </a:p>
          <a:p>
            <a:pPr marL="742950" lvl="1" indent="-285750">
              <a:buFont typeface="Courier New"/>
              <a:buChar char="o"/>
            </a:pPr>
            <a:r>
              <a:rPr lang="en-US" sz="2000">
                <a:latin typeface="Calibri"/>
                <a:ea typeface="Calibri"/>
                <a:cs typeface="Calibri"/>
              </a:rPr>
              <a:t>These notebooks can be kept in the classroom or brought home, but they need to have them every day to be successful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93BD6-ACFB-9DC1-8DA7-A6775BA605E0}"/>
              </a:ext>
            </a:extLst>
          </p:cNvPr>
          <p:cNvSpPr txBox="1"/>
          <p:nvPr/>
        </p:nvSpPr>
        <p:spPr>
          <a:xfrm>
            <a:off x="210673" y="1891496"/>
            <a:ext cx="5594353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Bookman Old Style"/>
                <a:ea typeface="Calibri"/>
                <a:cs typeface="Calibri"/>
              </a:rPr>
              <a:t>7th Grade Science Units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Chemical Reactions &amp; Matter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Chemical Reactions &amp; Energy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Metabolic Reactions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Matter Cycling &amp; Photosynthesis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Ecosystem Dynamics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Calibri"/>
                <a:ea typeface="Calibri"/>
                <a:cs typeface="Calibri"/>
              </a:rPr>
              <a:t>Earth's Resources &amp; Human Impact</a:t>
            </a:r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756EEE5-C942-66EB-D15D-5DE491CE3E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256" r="249"/>
          <a:stretch/>
        </p:blipFill>
        <p:spPr>
          <a:xfrm>
            <a:off x="7139132" y="383695"/>
            <a:ext cx="3078407" cy="3404730"/>
          </a:xfrm>
          <a:prstGeom prst="rect">
            <a:avLst/>
          </a:prstGeom>
        </p:spPr>
      </p:pic>
      <p:pic>
        <p:nvPicPr>
          <p:cNvPr id="5" name="Northeast 3">
            <a:hlinkClick r:id="" action="ppaction://media"/>
            <a:extLst>
              <a:ext uri="{FF2B5EF4-FFF2-40B4-BE49-F238E27FC236}">
                <a16:creationId xmlns:a16="http://schemas.microsoft.com/office/drawing/2014/main" id="{884E385E-4EEA-62FF-9F65-741537CEE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75" y="594378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381C6-7EFB-4346-9B56-200BCCBD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2" y="657546"/>
            <a:ext cx="4840525" cy="14267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spc="-100">
                <a:solidFill>
                  <a:srgbClr val="00206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Ms. Meadows</a:t>
            </a:r>
            <a:endParaRPr lang="en-US" sz="4000" spc="-100">
              <a:solidFill>
                <a:srgbClr val="002060"/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A8DB493-8921-E069-91F5-3544B9EBB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6519" r="392" b="2065"/>
          <a:stretch/>
        </p:blipFill>
        <p:spPr>
          <a:xfrm>
            <a:off x="1047267" y="2012399"/>
            <a:ext cx="3511609" cy="3826993"/>
          </a:xfrm>
          <a:custGeom>
            <a:avLst/>
            <a:gdLst>
              <a:gd name="connsiteX0" fmla="*/ 0 w 3511609"/>
              <a:gd name="connsiteY0" fmla="*/ 0 h 3826993"/>
              <a:gd name="connsiteX1" fmla="*/ 479920 w 3511609"/>
              <a:gd name="connsiteY1" fmla="*/ 0 h 3826993"/>
              <a:gd name="connsiteX2" fmla="*/ 1135420 w 3511609"/>
              <a:gd name="connsiteY2" fmla="*/ 0 h 3826993"/>
              <a:gd name="connsiteX3" fmla="*/ 1755805 w 3511609"/>
              <a:gd name="connsiteY3" fmla="*/ 0 h 3826993"/>
              <a:gd name="connsiteX4" fmla="*/ 2235724 w 3511609"/>
              <a:gd name="connsiteY4" fmla="*/ 0 h 3826993"/>
              <a:gd name="connsiteX5" fmla="*/ 2891225 w 3511609"/>
              <a:gd name="connsiteY5" fmla="*/ 0 h 3826993"/>
              <a:gd name="connsiteX6" fmla="*/ 3511609 w 3511609"/>
              <a:gd name="connsiteY6" fmla="*/ 0 h 3826993"/>
              <a:gd name="connsiteX7" fmla="*/ 3511609 w 3511609"/>
              <a:gd name="connsiteY7" fmla="*/ 584983 h 3826993"/>
              <a:gd name="connsiteX8" fmla="*/ 3511609 w 3511609"/>
              <a:gd name="connsiteY8" fmla="*/ 1208236 h 3826993"/>
              <a:gd name="connsiteX9" fmla="*/ 3511609 w 3511609"/>
              <a:gd name="connsiteY9" fmla="*/ 1678410 h 3826993"/>
              <a:gd name="connsiteX10" fmla="*/ 3511609 w 3511609"/>
              <a:gd name="connsiteY10" fmla="*/ 2186853 h 3826993"/>
              <a:gd name="connsiteX11" fmla="*/ 3511609 w 3511609"/>
              <a:gd name="connsiteY11" fmla="*/ 2657027 h 3826993"/>
              <a:gd name="connsiteX12" fmla="*/ 3511609 w 3511609"/>
              <a:gd name="connsiteY12" fmla="*/ 3127200 h 3826993"/>
              <a:gd name="connsiteX13" fmla="*/ 3511609 w 3511609"/>
              <a:gd name="connsiteY13" fmla="*/ 3826993 h 3826993"/>
              <a:gd name="connsiteX14" fmla="*/ 2961457 w 3511609"/>
              <a:gd name="connsiteY14" fmla="*/ 3826993 h 3826993"/>
              <a:gd name="connsiteX15" fmla="*/ 2376189 w 3511609"/>
              <a:gd name="connsiteY15" fmla="*/ 3826993 h 3826993"/>
              <a:gd name="connsiteX16" fmla="*/ 1790921 w 3511609"/>
              <a:gd name="connsiteY16" fmla="*/ 3826993 h 3826993"/>
              <a:gd name="connsiteX17" fmla="*/ 1311001 w 3511609"/>
              <a:gd name="connsiteY17" fmla="*/ 3826993 h 3826993"/>
              <a:gd name="connsiteX18" fmla="*/ 690616 w 3511609"/>
              <a:gd name="connsiteY18" fmla="*/ 3826993 h 3826993"/>
              <a:gd name="connsiteX19" fmla="*/ 0 w 3511609"/>
              <a:gd name="connsiteY19" fmla="*/ 3826993 h 3826993"/>
              <a:gd name="connsiteX20" fmla="*/ 0 w 3511609"/>
              <a:gd name="connsiteY20" fmla="*/ 3318550 h 3826993"/>
              <a:gd name="connsiteX21" fmla="*/ 0 w 3511609"/>
              <a:gd name="connsiteY21" fmla="*/ 2733566 h 3826993"/>
              <a:gd name="connsiteX22" fmla="*/ 0 w 3511609"/>
              <a:gd name="connsiteY22" fmla="*/ 2225123 h 3826993"/>
              <a:gd name="connsiteX23" fmla="*/ 0 w 3511609"/>
              <a:gd name="connsiteY23" fmla="*/ 1678410 h 3826993"/>
              <a:gd name="connsiteX24" fmla="*/ 0 w 3511609"/>
              <a:gd name="connsiteY24" fmla="*/ 1055157 h 3826993"/>
              <a:gd name="connsiteX25" fmla="*/ 0 w 3511609"/>
              <a:gd name="connsiteY25" fmla="*/ 584983 h 3826993"/>
              <a:gd name="connsiteX26" fmla="*/ 0 w 3511609"/>
              <a:gd name="connsiteY26" fmla="*/ 0 h 382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11609" h="3826993" fill="none" extrusionOk="0">
                <a:moveTo>
                  <a:pt x="0" y="0"/>
                </a:moveTo>
                <a:cubicBezTo>
                  <a:pt x="98980" y="-56658"/>
                  <a:pt x="254085" y="18876"/>
                  <a:pt x="479920" y="0"/>
                </a:cubicBezTo>
                <a:cubicBezTo>
                  <a:pt x="705755" y="-18876"/>
                  <a:pt x="1000436" y="60711"/>
                  <a:pt x="1135420" y="0"/>
                </a:cubicBezTo>
                <a:cubicBezTo>
                  <a:pt x="1270404" y="-60711"/>
                  <a:pt x="1511442" y="6703"/>
                  <a:pt x="1755805" y="0"/>
                </a:cubicBezTo>
                <a:cubicBezTo>
                  <a:pt x="2000169" y="-6703"/>
                  <a:pt x="2108349" y="5947"/>
                  <a:pt x="2235724" y="0"/>
                </a:cubicBezTo>
                <a:cubicBezTo>
                  <a:pt x="2363099" y="-5947"/>
                  <a:pt x="2732337" y="5956"/>
                  <a:pt x="2891225" y="0"/>
                </a:cubicBezTo>
                <a:cubicBezTo>
                  <a:pt x="3050113" y="-5956"/>
                  <a:pt x="3274696" y="66997"/>
                  <a:pt x="3511609" y="0"/>
                </a:cubicBezTo>
                <a:cubicBezTo>
                  <a:pt x="3568951" y="282214"/>
                  <a:pt x="3444918" y="422542"/>
                  <a:pt x="3511609" y="584983"/>
                </a:cubicBezTo>
                <a:cubicBezTo>
                  <a:pt x="3578300" y="747424"/>
                  <a:pt x="3449089" y="1041313"/>
                  <a:pt x="3511609" y="1208236"/>
                </a:cubicBezTo>
                <a:cubicBezTo>
                  <a:pt x="3574129" y="1375159"/>
                  <a:pt x="3471037" y="1450895"/>
                  <a:pt x="3511609" y="1678410"/>
                </a:cubicBezTo>
                <a:cubicBezTo>
                  <a:pt x="3552181" y="1905925"/>
                  <a:pt x="3484038" y="2039875"/>
                  <a:pt x="3511609" y="2186853"/>
                </a:cubicBezTo>
                <a:cubicBezTo>
                  <a:pt x="3539180" y="2333831"/>
                  <a:pt x="3484771" y="2503151"/>
                  <a:pt x="3511609" y="2657027"/>
                </a:cubicBezTo>
                <a:cubicBezTo>
                  <a:pt x="3538447" y="2810903"/>
                  <a:pt x="3459624" y="2979796"/>
                  <a:pt x="3511609" y="3127200"/>
                </a:cubicBezTo>
                <a:cubicBezTo>
                  <a:pt x="3563594" y="3274604"/>
                  <a:pt x="3510798" y="3613777"/>
                  <a:pt x="3511609" y="3826993"/>
                </a:cubicBezTo>
                <a:cubicBezTo>
                  <a:pt x="3359560" y="3857135"/>
                  <a:pt x="3127522" y="3766049"/>
                  <a:pt x="2961457" y="3826993"/>
                </a:cubicBezTo>
                <a:cubicBezTo>
                  <a:pt x="2795392" y="3887937"/>
                  <a:pt x="2599231" y="3805881"/>
                  <a:pt x="2376189" y="3826993"/>
                </a:cubicBezTo>
                <a:cubicBezTo>
                  <a:pt x="2153147" y="3848105"/>
                  <a:pt x="1988270" y="3760225"/>
                  <a:pt x="1790921" y="3826993"/>
                </a:cubicBezTo>
                <a:cubicBezTo>
                  <a:pt x="1593572" y="3893761"/>
                  <a:pt x="1423134" y="3771156"/>
                  <a:pt x="1311001" y="3826993"/>
                </a:cubicBezTo>
                <a:cubicBezTo>
                  <a:pt x="1198868" y="3882830"/>
                  <a:pt x="991282" y="3780951"/>
                  <a:pt x="690616" y="3826993"/>
                </a:cubicBezTo>
                <a:cubicBezTo>
                  <a:pt x="389950" y="3873035"/>
                  <a:pt x="334101" y="3761738"/>
                  <a:pt x="0" y="3826993"/>
                </a:cubicBezTo>
                <a:cubicBezTo>
                  <a:pt x="-31068" y="3669078"/>
                  <a:pt x="42871" y="3524296"/>
                  <a:pt x="0" y="3318550"/>
                </a:cubicBezTo>
                <a:cubicBezTo>
                  <a:pt x="-42871" y="3112804"/>
                  <a:pt x="66122" y="2903261"/>
                  <a:pt x="0" y="2733566"/>
                </a:cubicBezTo>
                <a:cubicBezTo>
                  <a:pt x="-66122" y="2563871"/>
                  <a:pt x="15001" y="2399983"/>
                  <a:pt x="0" y="2225123"/>
                </a:cubicBezTo>
                <a:cubicBezTo>
                  <a:pt x="-15001" y="2050263"/>
                  <a:pt x="28381" y="1886725"/>
                  <a:pt x="0" y="1678410"/>
                </a:cubicBezTo>
                <a:cubicBezTo>
                  <a:pt x="-28381" y="1470095"/>
                  <a:pt x="39945" y="1327460"/>
                  <a:pt x="0" y="1055157"/>
                </a:cubicBezTo>
                <a:cubicBezTo>
                  <a:pt x="-39945" y="782854"/>
                  <a:pt x="48269" y="679021"/>
                  <a:pt x="0" y="584983"/>
                </a:cubicBezTo>
                <a:cubicBezTo>
                  <a:pt x="-48269" y="490945"/>
                  <a:pt x="38884" y="227986"/>
                  <a:pt x="0" y="0"/>
                </a:cubicBezTo>
                <a:close/>
              </a:path>
              <a:path w="3511609" h="3826993" stroke="0" extrusionOk="0">
                <a:moveTo>
                  <a:pt x="0" y="0"/>
                </a:moveTo>
                <a:cubicBezTo>
                  <a:pt x="239155" y="-35300"/>
                  <a:pt x="387243" y="19086"/>
                  <a:pt x="550152" y="0"/>
                </a:cubicBezTo>
                <a:cubicBezTo>
                  <a:pt x="713061" y="-19086"/>
                  <a:pt x="874889" y="2356"/>
                  <a:pt x="1100304" y="0"/>
                </a:cubicBezTo>
                <a:cubicBezTo>
                  <a:pt x="1325719" y="-2356"/>
                  <a:pt x="1512202" y="1799"/>
                  <a:pt x="1720688" y="0"/>
                </a:cubicBezTo>
                <a:cubicBezTo>
                  <a:pt x="1929174" y="-1799"/>
                  <a:pt x="2067929" y="58740"/>
                  <a:pt x="2270840" y="0"/>
                </a:cubicBezTo>
                <a:cubicBezTo>
                  <a:pt x="2473751" y="-58740"/>
                  <a:pt x="2682177" y="60749"/>
                  <a:pt x="2891225" y="0"/>
                </a:cubicBezTo>
                <a:cubicBezTo>
                  <a:pt x="3100273" y="-60749"/>
                  <a:pt x="3346734" y="65741"/>
                  <a:pt x="3511609" y="0"/>
                </a:cubicBezTo>
                <a:cubicBezTo>
                  <a:pt x="3521646" y="136446"/>
                  <a:pt x="3480118" y="330115"/>
                  <a:pt x="3511609" y="623253"/>
                </a:cubicBezTo>
                <a:cubicBezTo>
                  <a:pt x="3543100" y="916391"/>
                  <a:pt x="3456000" y="867385"/>
                  <a:pt x="3511609" y="1093427"/>
                </a:cubicBezTo>
                <a:cubicBezTo>
                  <a:pt x="3567218" y="1319469"/>
                  <a:pt x="3502458" y="1427761"/>
                  <a:pt x="3511609" y="1525330"/>
                </a:cubicBezTo>
                <a:cubicBezTo>
                  <a:pt x="3520760" y="1622899"/>
                  <a:pt x="3456697" y="1836536"/>
                  <a:pt x="3511609" y="2110313"/>
                </a:cubicBezTo>
                <a:cubicBezTo>
                  <a:pt x="3566521" y="2384090"/>
                  <a:pt x="3510853" y="2455112"/>
                  <a:pt x="3511609" y="2657027"/>
                </a:cubicBezTo>
                <a:cubicBezTo>
                  <a:pt x="3512365" y="2858942"/>
                  <a:pt x="3502707" y="3093534"/>
                  <a:pt x="3511609" y="3242010"/>
                </a:cubicBezTo>
                <a:cubicBezTo>
                  <a:pt x="3520511" y="3390486"/>
                  <a:pt x="3489582" y="3616670"/>
                  <a:pt x="3511609" y="3826993"/>
                </a:cubicBezTo>
                <a:cubicBezTo>
                  <a:pt x="3266433" y="3884864"/>
                  <a:pt x="3103683" y="3790712"/>
                  <a:pt x="2891225" y="3826993"/>
                </a:cubicBezTo>
                <a:cubicBezTo>
                  <a:pt x="2678767" y="3863274"/>
                  <a:pt x="2522050" y="3793260"/>
                  <a:pt x="2305957" y="3826993"/>
                </a:cubicBezTo>
                <a:cubicBezTo>
                  <a:pt x="2089864" y="3860726"/>
                  <a:pt x="2037620" y="3771552"/>
                  <a:pt x="1790921" y="3826993"/>
                </a:cubicBezTo>
                <a:cubicBezTo>
                  <a:pt x="1544222" y="3882434"/>
                  <a:pt x="1460209" y="3805830"/>
                  <a:pt x="1311001" y="3826993"/>
                </a:cubicBezTo>
                <a:cubicBezTo>
                  <a:pt x="1161793" y="3848156"/>
                  <a:pt x="986194" y="3781080"/>
                  <a:pt x="690616" y="3826993"/>
                </a:cubicBezTo>
                <a:cubicBezTo>
                  <a:pt x="395038" y="3872906"/>
                  <a:pt x="229557" y="3746144"/>
                  <a:pt x="0" y="3826993"/>
                </a:cubicBezTo>
                <a:cubicBezTo>
                  <a:pt x="-15613" y="3677311"/>
                  <a:pt x="41562" y="3360495"/>
                  <a:pt x="0" y="3203740"/>
                </a:cubicBezTo>
                <a:cubicBezTo>
                  <a:pt x="-41562" y="3046985"/>
                  <a:pt x="14840" y="2853528"/>
                  <a:pt x="0" y="2657027"/>
                </a:cubicBezTo>
                <a:cubicBezTo>
                  <a:pt x="-14840" y="2460526"/>
                  <a:pt x="3346" y="2286179"/>
                  <a:pt x="0" y="2186853"/>
                </a:cubicBezTo>
                <a:cubicBezTo>
                  <a:pt x="-3346" y="2087527"/>
                  <a:pt x="40232" y="1852323"/>
                  <a:pt x="0" y="1601870"/>
                </a:cubicBezTo>
                <a:cubicBezTo>
                  <a:pt x="-40232" y="1351417"/>
                  <a:pt x="43529" y="1308442"/>
                  <a:pt x="0" y="1093427"/>
                </a:cubicBezTo>
                <a:cubicBezTo>
                  <a:pt x="-43529" y="878412"/>
                  <a:pt x="37312" y="614368"/>
                  <a:pt x="0" y="470173"/>
                </a:cubicBezTo>
                <a:cubicBezTo>
                  <a:pt x="-37312" y="325978"/>
                  <a:pt x="33588" y="1107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477549757"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D9AABDF-D42E-2595-BB4E-3229C60F2EFA}"/>
              </a:ext>
            </a:extLst>
          </p:cNvPr>
          <p:cNvSpPr txBox="1">
            <a:spLocks/>
          </p:cNvSpPr>
          <p:nvPr/>
        </p:nvSpPr>
        <p:spPr>
          <a:xfrm>
            <a:off x="6025816" y="496036"/>
            <a:ext cx="4756714" cy="6370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solidFill>
                  <a:srgbClr val="002060"/>
                </a:solidFill>
                <a:latin typeface="Dreaming Outloud Script Pro"/>
                <a:cs typeface="Dreaming Outloud Script Pro"/>
              </a:rPr>
              <a:t>Math 7/8/Math 8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33708D1E-6B10-37AC-AC7F-A192C25FC1A9}"/>
              </a:ext>
            </a:extLst>
          </p:cNvPr>
          <p:cNvSpPr txBox="1">
            <a:spLocks/>
          </p:cNvSpPr>
          <p:nvPr/>
        </p:nvSpPr>
        <p:spPr>
          <a:xfrm>
            <a:off x="5345603" y="1329338"/>
            <a:ext cx="6233685" cy="53082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Students use math binders daily-</a:t>
            </a:r>
          </a:p>
          <a:p>
            <a:pPr lvl="1"/>
            <a:r>
              <a:rPr lang="en-US" sz="1600"/>
              <a:t>They need to be organized in the order we discussed in class. 1-Warmups, 2-Handouts, 3-Homework, 4-Assessments</a:t>
            </a:r>
          </a:p>
          <a:p>
            <a:r>
              <a:rPr lang="en-US" sz="2400"/>
              <a:t>We attempt to start homework in class, but whatever isn’t finished is homework. </a:t>
            </a:r>
          </a:p>
          <a:p>
            <a:r>
              <a:rPr lang="en-US" sz="2400"/>
              <a:t>Videos posted with EVERY lesson (found in Canvas)</a:t>
            </a:r>
          </a:p>
          <a:p>
            <a:r>
              <a:rPr lang="en-US" sz="2400"/>
              <a:t>Check IC frequently for behavior and academic grades</a:t>
            </a:r>
          </a:p>
          <a:p>
            <a:r>
              <a:rPr lang="en-US" sz="2400"/>
              <a:t>Emails are sent every Monday with agenda for the upcoming week. This also notes when they have homework. If I make a change that week and it affects any quiz/test I will email again.</a:t>
            </a:r>
          </a:p>
          <a:p>
            <a:endParaRPr lang="en-US" sz="2400"/>
          </a:p>
        </p:txBody>
      </p:sp>
      <p:pic>
        <p:nvPicPr>
          <p:cNvPr id="3" name="Meadows Math">
            <a:hlinkClick r:id="" action="ppaction://media"/>
            <a:extLst>
              <a:ext uri="{FF2B5EF4-FFF2-40B4-BE49-F238E27FC236}">
                <a16:creationId xmlns:a16="http://schemas.microsoft.com/office/drawing/2014/main" id="{FC86FBC1-72C5-EC3D-43AF-3D45AA879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12" y="6231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ky ranch thunderbolts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18" y="1293395"/>
            <a:ext cx="4994598" cy="291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975" y="499710"/>
            <a:ext cx="6744235" cy="224676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Skills-based instruction: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Analyze primary and secondary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Argumentative writing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Speaking/Listening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Real-world problem solving</a:t>
            </a:r>
          </a:p>
        </p:txBody>
      </p:sp>
      <p:sp>
        <p:nvSpPr>
          <p:cNvPr id="5" name="AutoShape 4" descr="Image result for inquiry arc mod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0E913-E672-F42C-9710-8266732C049E}"/>
              </a:ext>
            </a:extLst>
          </p:cNvPr>
          <p:cNvSpPr/>
          <p:nvPr/>
        </p:nvSpPr>
        <p:spPr>
          <a:xfrm>
            <a:off x="5689926" y="3515101"/>
            <a:ext cx="329942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Mr. Moffat</a:t>
            </a:r>
          </a:p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Social </a:t>
            </a:r>
          </a:p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Studies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1028" name="TextBox 5">
            <a:extLst>
              <a:ext uri="{FF2B5EF4-FFF2-40B4-BE49-F238E27FC236}">
                <a16:creationId xmlns:a16="http://schemas.microsoft.com/office/drawing/2014/main" id="{965D3C60-8B79-E8F0-CAA2-0D9E6375C1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329852"/>
              </p:ext>
            </p:extLst>
          </p:nvPr>
        </p:nvGraphicFramePr>
        <p:xfrm>
          <a:off x="180304" y="2657294"/>
          <a:ext cx="5459869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8">
            <a:extLst>
              <a:ext uri="{FF2B5EF4-FFF2-40B4-BE49-F238E27FC236}">
                <a16:creationId xmlns:a16="http://schemas.microsoft.com/office/drawing/2014/main" id="{F79FE281-DC7A-BF7E-4764-84FDB517F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2348" y="154566"/>
            <a:ext cx="3735805" cy="2438078"/>
          </a:xfrm>
          <a:prstGeom prst="rect">
            <a:avLst/>
          </a:prstGeom>
        </p:spPr>
      </p:pic>
      <p:pic>
        <p:nvPicPr>
          <p:cNvPr id="13" name="Picture 12" descr="May be an image of 3 people and people smiling">
            <a:extLst>
              <a:ext uri="{FF2B5EF4-FFF2-40B4-BE49-F238E27FC236}">
                <a16:creationId xmlns:a16="http://schemas.microsoft.com/office/drawing/2014/main" id="{F7B74ED8-C4B1-2C4C-80D8-B22E3E5223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8616" y="3022432"/>
            <a:ext cx="2477503" cy="255771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CC760E-6174-A79D-3C46-75FD2A693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0375" y="6344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DCEEEA-6FE7-4541-9EB2-EF754066E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A72D00-0CA4-4A88-86CE-B1FB393C5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7BA6B54-FD0C-4B20-816F-3B6BEEA1D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90C7AB-40E9-481F-980A-EDD19EFF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A318B-4896-45F1-82B0-C4776D42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04" y="923661"/>
            <a:ext cx="5237798" cy="124409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>
                <a:latin typeface="Bradley Hand ITC"/>
              </a:rPr>
              <a:t>Mrs. Wallace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ADD3AA-6CC0-4B1A-B4A3-98AD78A1E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839" y="758952"/>
            <a:ext cx="2842930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6390C3EE-F77E-4624-B382-298B97089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680" y="923661"/>
            <a:ext cx="2183247" cy="286207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3D5959-733D-49EB-9C7B-0B65AD3B9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758952"/>
            <a:ext cx="2396659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C7689F-BE25-443E-B15D-45268CC4A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839" y="4115150"/>
            <a:ext cx="2842930" cy="19838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96173E-160F-42EA-B0C9-8E2804C9A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2722807"/>
            <a:ext cx="2396659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FD8413-571F-456D-BB62-4C204826E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21351-C745-441C-BF99-387012F4A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9094" y="2835667"/>
            <a:ext cx="2358818" cy="316444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400" b="1">
                <a:solidFill>
                  <a:srgbClr val="000000"/>
                </a:solidFill>
                <a:latin typeface="Bradley Hand ITC"/>
              </a:rPr>
              <a:t>Quarter 1 </a:t>
            </a:r>
            <a:r>
              <a:rPr lang="en-US" sz="2400">
                <a:solidFill>
                  <a:srgbClr val="000000"/>
                </a:solidFill>
                <a:latin typeface="Bradley Hand ITC"/>
              </a:rPr>
              <a:t>– Short Stories and Narrative</a:t>
            </a:r>
          </a:p>
          <a:p>
            <a:r>
              <a:rPr lang="en-US" sz="2400" b="1">
                <a:solidFill>
                  <a:srgbClr val="000000"/>
                </a:solidFill>
                <a:latin typeface="Bradley Hand ITC"/>
              </a:rPr>
              <a:t>Quarter 2 </a:t>
            </a:r>
            <a:r>
              <a:rPr lang="en-US" sz="2400">
                <a:solidFill>
                  <a:srgbClr val="000000"/>
                </a:solidFill>
                <a:latin typeface="Bradley Hand ITC"/>
              </a:rPr>
              <a:t>– Summary and Explanatory</a:t>
            </a:r>
          </a:p>
          <a:p>
            <a:r>
              <a:rPr lang="en-US" sz="2400" b="1">
                <a:solidFill>
                  <a:srgbClr val="000000"/>
                </a:solidFill>
                <a:latin typeface="Bradley Hand ITC"/>
              </a:rPr>
              <a:t>Quarter 3 </a:t>
            </a:r>
            <a:r>
              <a:rPr lang="en-US" sz="2400">
                <a:solidFill>
                  <a:srgbClr val="000000"/>
                </a:solidFill>
                <a:latin typeface="Bradley Hand ITC"/>
              </a:rPr>
              <a:t>– Argument and </a:t>
            </a:r>
            <a:r>
              <a:rPr lang="en-US" sz="2400" u="sng">
                <a:solidFill>
                  <a:srgbClr val="000000"/>
                </a:solidFill>
                <a:latin typeface="Bradley Hand ITC"/>
              </a:rPr>
              <a:t>Call of the Wild</a:t>
            </a:r>
            <a:endParaRPr lang="en-US" sz="2400">
              <a:solidFill>
                <a:srgbClr val="000000"/>
              </a:solidFill>
              <a:latin typeface="Bradley Hand ITC"/>
            </a:endParaRPr>
          </a:p>
          <a:p>
            <a:r>
              <a:rPr lang="en-US" sz="2400" b="1">
                <a:solidFill>
                  <a:srgbClr val="000000"/>
                </a:solidFill>
                <a:latin typeface="Bradley Hand ITC"/>
              </a:rPr>
              <a:t>Quarter 4 </a:t>
            </a:r>
            <a:r>
              <a:rPr lang="en-US" sz="2400">
                <a:solidFill>
                  <a:srgbClr val="000000"/>
                </a:solidFill>
                <a:latin typeface="Bradley Hand ITC"/>
              </a:rPr>
              <a:t>– </a:t>
            </a:r>
            <a:r>
              <a:rPr lang="en-US" sz="2400" u="sng">
                <a:solidFill>
                  <a:srgbClr val="000000"/>
                </a:solidFill>
                <a:latin typeface="Bradley Hand ITC"/>
              </a:rPr>
              <a:t>Outsiders</a:t>
            </a:r>
            <a:r>
              <a:rPr lang="en-US" sz="2400">
                <a:solidFill>
                  <a:srgbClr val="000000"/>
                </a:solidFill>
                <a:latin typeface="Bradley Hand ITC"/>
              </a:rPr>
              <a:t> and Multimedia</a:t>
            </a:r>
            <a:endParaRPr lang="en-US" sz="2400" u="sng">
              <a:solidFill>
                <a:srgbClr val="000000"/>
              </a:solidFill>
              <a:latin typeface="Bradley Hand ITC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6E933F5-3325-6C11-4F00-124EFE226841}"/>
              </a:ext>
            </a:extLst>
          </p:cNvPr>
          <p:cNvSpPr txBox="1">
            <a:spLocks/>
          </p:cNvSpPr>
          <p:nvPr/>
        </p:nvSpPr>
        <p:spPr>
          <a:xfrm>
            <a:off x="6056960" y="4244698"/>
            <a:ext cx="2842929" cy="1689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000000"/>
                </a:solidFill>
                <a:latin typeface="Bradley Hand ITC"/>
              </a:rPr>
              <a:t>Whole Class Novels:</a:t>
            </a:r>
          </a:p>
          <a:p>
            <a:r>
              <a:rPr lang="en-US" sz="2400" u="sng">
                <a:solidFill>
                  <a:srgbClr val="000000"/>
                </a:solidFill>
                <a:latin typeface="Bradley Hand ITC"/>
              </a:rPr>
              <a:t>Call of the Wild</a:t>
            </a:r>
          </a:p>
          <a:p>
            <a:r>
              <a:rPr lang="en-US" sz="2400" u="sng">
                <a:solidFill>
                  <a:srgbClr val="000000"/>
                </a:solidFill>
                <a:latin typeface="Bradley Hand ITC"/>
              </a:rPr>
              <a:t>Outsiders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34CC1-B9F7-D88F-C07E-CDA6E93FD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383" y="1886194"/>
            <a:ext cx="3199143" cy="4048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CDAF23-4AE2-EC7F-F1F6-45564B90DAB4}"/>
              </a:ext>
            </a:extLst>
          </p:cNvPr>
          <p:cNvSpPr txBox="1"/>
          <p:nvPr/>
        </p:nvSpPr>
        <p:spPr>
          <a:xfrm>
            <a:off x="9252155" y="835742"/>
            <a:ext cx="2064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Bradley Hand ITC" panose="03070402050302030203" pitchFamily="66" charset="0"/>
              </a:rPr>
              <a:t>Homework</a:t>
            </a:r>
            <a:r>
              <a:rPr lang="en-US" sz="2800">
                <a:solidFill>
                  <a:schemeClr val="bg1"/>
                </a:solidFill>
                <a:latin typeface="Bradley Hand ITC" panose="03070402050302030203" pitchFamily="66" charset="0"/>
              </a:rPr>
              <a:t>: </a:t>
            </a:r>
          </a:p>
          <a:p>
            <a:r>
              <a:rPr lang="en-US" sz="2800">
                <a:solidFill>
                  <a:schemeClr val="bg1"/>
                </a:solidFill>
                <a:latin typeface="Bradley Hand ITC" panose="03070402050302030203" pitchFamily="66" charset="0"/>
              </a:rPr>
              <a:t>Nightly reading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B8F34E-564E-C140-E517-0B8F9EC11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22" y="6251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AE45D0-B1A4-0240-316A-AAF8114C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17" y="2433942"/>
            <a:ext cx="6451110" cy="26324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/>
              <a:t>ELA Co-Teacher: Mrs. </a:t>
            </a:r>
            <a:r>
              <a:rPr lang="en-US" sz="2400" err="1"/>
              <a:t>Veluz</a:t>
            </a:r>
            <a:br>
              <a:rPr lang="en-US" sz="2400"/>
            </a:br>
            <a:r>
              <a:rPr lang="en-US" sz="2400"/>
              <a:t>maria.veluz@washoeschools.net</a:t>
            </a:r>
            <a:br>
              <a:rPr lang="en-US" sz="2400"/>
            </a:br>
            <a:br>
              <a:rPr lang="en-US" sz="2400"/>
            </a:br>
            <a:r>
              <a:rPr lang="en-US" sz="2400"/>
              <a:t>Math Co-Teacher: Mr. Cortez</a:t>
            </a:r>
            <a:br>
              <a:rPr lang="en-US" sz="2400"/>
            </a:br>
            <a:r>
              <a:rPr lang="en-US" sz="2400"/>
              <a:t>John.Cortez@washoeschools.net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1E2FC3-AB44-DEAC-6309-115A079DBA5A}"/>
              </a:ext>
            </a:extLst>
          </p:cNvPr>
          <p:cNvSpPr txBox="1"/>
          <p:nvPr/>
        </p:nvSpPr>
        <p:spPr>
          <a:xfrm>
            <a:off x="302616" y="932921"/>
            <a:ext cx="6451109" cy="9752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4000" b="1">
                <a:solidFill>
                  <a:srgbClr val="FFFFFF"/>
                </a:solidFill>
              </a:rPr>
              <a:t>Resource Support </a:t>
            </a:r>
          </a:p>
        </p:txBody>
      </p:sp>
      <p:pic>
        <p:nvPicPr>
          <p:cNvPr id="31" name="Picture 30" descr="Neat empty education desk">
            <a:extLst>
              <a:ext uri="{FF2B5EF4-FFF2-40B4-BE49-F238E27FC236}">
                <a16:creationId xmlns:a16="http://schemas.microsoft.com/office/drawing/2014/main" id="{32BA0C62-04F3-4DF4-E744-DCE40B0F82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66" r="23823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F6178-334A-AC8B-64FB-194009280B54}"/>
              </a:ext>
            </a:extLst>
          </p:cNvPr>
          <p:cNvSpPr txBox="1"/>
          <p:nvPr/>
        </p:nvSpPr>
        <p:spPr>
          <a:xfrm>
            <a:off x="5375672" y="1303734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5" name="2024-09-11T06:51:28Z">
            <a:hlinkClick r:id="" action="ppaction://media"/>
            <a:extLst>
              <a:ext uri="{FF2B5EF4-FFF2-40B4-BE49-F238E27FC236}">
                <a16:creationId xmlns:a16="http://schemas.microsoft.com/office/drawing/2014/main" id="{A7C7F895-6969-743D-1C70-3195A91D5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94" y="608391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4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84DF-1CBC-E5CA-6DCE-1AFF76AD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475525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ADLaM Display"/>
                <a:ea typeface="ADLaM Display"/>
                <a:cs typeface="ADLaM Display"/>
              </a:rPr>
              <a:t>Mrs. Yost</a:t>
            </a:r>
            <a:br>
              <a:rPr lang="en-US">
                <a:latin typeface="ADLaM Display"/>
                <a:ea typeface="ADLaM Display"/>
                <a:cs typeface="ADLaM Display"/>
              </a:rPr>
            </a:br>
            <a:r>
              <a:rPr lang="en-US" sz="2400">
                <a:latin typeface="ADLaM Display"/>
                <a:ea typeface="ADLaM Display"/>
                <a:cs typeface="ADLaM Display"/>
              </a:rPr>
              <a:t>7th grade counselor</a:t>
            </a:r>
            <a:endParaRPr lang="en-US" sz="240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893A4-6E90-8677-8E4F-4CABDF40F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8976" y="540731"/>
            <a:ext cx="3513302" cy="5207450"/>
          </a:xfrm>
          <a:ln>
            <a:solidFill>
              <a:srgbClr val="5059C9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>
              <a:latin typeface="ADLaM Display"/>
              <a:ea typeface="ADLaM Display"/>
              <a:cs typeface="ADLaM Display"/>
            </a:endParaRPr>
          </a:p>
          <a:p>
            <a:pPr marL="0" indent="0" algn="ctr">
              <a:buNone/>
            </a:pPr>
            <a:r>
              <a:rPr lang="en-US">
                <a:latin typeface="ADLaM Display"/>
                <a:ea typeface="ADLaM Display"/>
                <a:cs typeface="ADLaM Display"/>
              </a:rPr>
              <a:t>School Counseling Services:</a:t>
            </a:r>
            <a:endParaRPr lang="en-US"/>
          </a:p>
          <a:p>
            <a:pPr marL="342900" indent="-342900">
              <a:lnSpc>
                <a:spcPct val="100000"/>
              </a:lnSpc>
            </a:pPr>
            <a:r>
              <a:rPr lang="en-US"/>
              <a:t> </a:t>
            </a:r>
            <a:r>
              <a:rPr lang="en-US">
                <a:latin typeface="Corbel"/>
                <a:ea typeface="Calibri"/>
                <a:cs typeface="Times New Roman"/>
              </a:rPr>
              <a:t>C</a:t>
            </a:r>
            <a:r>
              <a:rPr lang="en-US" sz="1800" kern="100">
                <a:latin typeface="Calibri"/>
                <a:ea typeface="Calibri"/>
                <a:cs typeface="Times New Roman"/>
              </a:rPr>
              <a:t>lassroom</a:t>
            </a:r>
            <a:r>
              <a:rPr lang="en-US" sz="1800" kern="100">
                <a:effectLst/>
                <a:latin typeface="Calibri"/>
                <a:ea typeface="Calibri"/>
                <a:cs typeface="Times New Roman"/>
              </a:rPr>
              <a:t> guidance lessons in Enrichment classes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kern="10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1800" kern="100">
                <a:effectLst/>
                <a:latin typeface="Calibri"/>
                <a:ea typeface="Calibri"/>
                <a:cs typeface="Times New Roman"/>
              </a:rPr>
              <a:t>Individual assistance – short term, solution-focused help (not therapy)</a:t>
            </a:r>
            <a:r>
              <a:rPr lang="en-US" sz="1800" kern="100">
                <a:latin typeface="Calibri"/>
                <a:ea typeface="Calibri"/>
                <a:cs typeface="Times New Roman"/>
              </a:rPr>
              <a:t> for topics such as friend issues, academic concerns, big feelings</a:t>
            </a:r>
            <a:endParaRPr lang="en-US" sz="1800" kern="100">
              <a:effectLst/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kern="10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latin typeface="Calibri"/>
                <a:ea typeface="Calibri"/>
                <a:cs typeface="Times New Roman"/>
              </a:rPr>
              <a:t>Referrals for</a:t>
            </a:r>
            <a:r>
              <a:rPr lang="en-US" sz="1800" kern="100">
                <a:effectLst/>
                <a:latin typeface="Calibri"/>
                <a:ea typeface="Calibri"/>
                <a:cs typeface="Times New Roman"/>
              </a:rPr>
              <a:t> outside </a:t>
            </a:r>
            <a:r>
              <a:rPr lang="en-US" sz="1800" kern="100">
                <a:latin typeface="Calibri"/>
                <a:ea typeface="Calibri"/>
                <a:cs typeface="Times New Roman"/>
              </a:rPr>
              <a:t>of school  therapy and other community supports </a:t>
            </a:r>
            <a:r>
              <a:rPr lang="en-US" sz="1800" kern="100">
                <a:effectLst/>
                <a:latin typeface="Calibri"/>
                <a:ea typeface="Calibri"/>
                <a:cs typeface="Times New Roman"/>
              </a:rPr>
              <a:t>for students and families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latin typeface="Calibri"/>
                <a:ea typeface="Calibri"/>
                <a:cs typeface="Times New Roman"/>
              </a:rPr>
              <a:t>Meetings with parents, students and teachers for academic support</a:t>
            </a:r>
          </a:p>
          <a:p>
            <a:pPr>
              <a:lnSpc>
                <a:spcPct val="100000"/>
              </a:lnSpc>
            </a:pPr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A3A9F-DECF-A16E-CBB3-1DEC7E226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1340" y="536181"/>
            <a:ext cx="4035825" cy="3948977"/>
          </a:xfrm>
          <a:ln>
            <a:solidFill>
              <a:srgbClr val="5059C9"/>
            </a:solidFill>
          </a:ln>
        </p:spPr>
        <p:txBody>
          <a:bodyPr>
            <a:normAutofit fontScale="92500" lnSpcReduction="10000"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>
                <a:effectLst/>
                <a:latin typeface="ADLaM Display"/>
                <a:ea typeface="ADLaM Display"/>
                <a:cs typeface="ADLaM Display"/>
              </a:rPr>
              <a:t>To schedule an appointment: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kern="10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>
                <a:effectLst/>
                <a:latin typeface="Calibri"/>
                <a:ea typeface="Calibri"/>
                <a:cs typeface="Times New Roman"/>
              </a:rPr>
              <a:t>Scan the QR code and fill out the Form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latin typeface="Calibri"/>
                <a:ea typeface="Calibri"/>
                <a:cs typeface="Times New Roman"/>
              </a:rPr>
              <a:t>Come to the Counselor Center and fill out the Form at the student aide desk</a:t>
            </a:r>
            <a:endParaRPr lang="en-US"/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kern="100">
              <a:latin typeface="Calibri"/>
              <a:ea typeface="Calibri"/>
              <a:cs typeface="Times New Roman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latin typeface="Calibri"/>
                <a:ea typeface="Calibri"/>
                <a:cs typeface="Times New Roman"/>
              </a:rPr>
              <a:t>Go to the Sky Ranch website </a:t>
            </a:r>
            <a:r>
              <a:rPr lang="en-US" sz="1800" kern="100">
                <a:latin typeface="Calibri"/>
                <a:ea typeface="Calibri"/>
                <a:cs typeface="Times New Roman"/>
                <a:hlinkClick r:id="rId5"/>
              </a:rPr>
              <a:t>www.washoeschools.net/skyranch</a:t>
            </a:r>
            <a:r>
              <a:rPr lang="en-US" sz="1800" kern="100">
                <a:latin typeface="Calibri"/>
                <a:ea typeface="Calibri"/>
                <a:cs typeface="Times New Roman"/>
              </a:rPr>
              <a:t> and click on Counselor Corner</a:t>
            </a: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4610A1B7-38BB-7F53-5EF2-5E8AE98EA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3" y="2794116"/>
            <a:ext cx="2325894" cy="3100008"/>
          </a:xfrm>
          <a:prstGeom prst="rect">
            <a:avLst/>
          </a:prstGeom>
        </p:spPr>
      </p:pic>
      <p:pic>
        <p:nvPicPr>
          <p:cNvPr id="6" name="Picture 5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C59DE5E7-F368-48CF-1C0B-C583F7F41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603" y="4694683"/>
            <a:ext cx="1408802" cy="15022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DC1A31-C631-F8AB-FABF-842E8920A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513" y="6213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53369" y="238540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Our Advice</a:t>
            </a:r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0422" y="2091368"/>
            <a:ext cx="6158111" cy="4099120"/>
          </a:xfrm>
        </p:spPr>
        <p:txBody>
          <a:bodyPr anchor="t">
            <a:normAutofit/>
          </a:bodyPr>
          <a:lstStyle/>
          <a:p>
            <a:r>
              <a:rPr lang="en-US" sz="2800"/>
              <a:t>Organization is #1 issue for struggling middle school students: Set aside 1 day per week to help your child get organized</a:t>
            </a:r>
          </a:p>
          <a:p>
            <a:r>
              <a:rPr lang="en-US" sz="2800"/>
              <a:t>Giving your child more responsibility is perfect, however, if they are not staying on top of things, micro-managing is not only just fine, but also recommended!</a:t>
            </a:r>
          </a:p>
        </p:txBody>
      </p:sp>
      <p:pic>
        <p:nvPicPr>
          <p:cNvPr id="1028" name="Picture 4" descr="https://mrscraft.wikispaces.com/file/view/disorganized_student_pic.png/311072874/disorganized_student_pic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r="16873" b="-2"/>
          <a:stretch/>
        </p:blipFill>
        <p:spPr bwMode="auto">
          <a:xfrm>
            <a:off x="7280743" y="2093976"/>
            <a:ext cx="2955798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051F62-C4A8-AAD7-8C16-A89D294D1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567" y="61904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6"/>
    </mc:Choice>
    <mc:Fallback xmlns="">
      <p:transition spd="slow" advTm="4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9228C-8169-42E4-8497-3E0FB433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" y="1298448"/>
            <a:ext cx="4217025" cy="308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spc="-100">
                <a:latin typeface="KG Thinking Out Loud"/>
              </a:rPr>
              <a:t>What is  Blue Wing?</a:t>
            </a:r>
          </a:p>
        </p:txBody>
      </p:sp>
      <p:pic>
        <p:nvPicPr>
          <p:cNvPr id="21" name="Graphic 20" descr="Airplane">
            <a:extLst>
              <a:ext uri="{FF2B5EF4-FFF2-40B4-BE49-F238E27FC236}">
                <a16:creationId xmlns:a16="http://schemas.microsoft.com/office/drawing/2014/main" id="{D917F193-5455-E009-9860-C2A8BF57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950" y="759599"/>
            <a:ext cx="5330650" cy="533065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9097A6-A229-C46F-2655-A66FF1E57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03" y="62260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Team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 Be respectful – rights of other students, teachers, guests and school property.</a:t>
            </a:r>
          </a:p>
          <a:p>
            <a:r>
              <a:rPr lang="en-US" sz="3600"/>
              <a:t>Be prepared – come to class with appropriate materials.</a:t>
            </a:r>
            <a:endParaRPr lang="en-US" sz="3600">
              <a:cs typeface="Calibri"/>
            </a:endParaRPr>
          </a:p>
          <a:p>
            <a:r>
              <a:rPr lang="en-US" sz="3600"/>
              <a:t>Have a positive attitude – ready to learn and participate in class.</a:t>
            </a:r>
            <a:endParaRPr lang="en-US" sz="3600">
              <a:cs typeface="Calibri"/>
            </a:endParaRPr>
          </a:p>
          <a:p>
            <a:r>
              <a:rPr lang="en-US" sz="3600"/>
              <a:t>Be on time. </a:t>
            </a:r>
            <a:endParaRPr lang="en-US" sz="3600">
              <a:cs typeface="Calibri"/>
            </a:endParaRPr>
          </a:p>
        </p:txBody>
      </p:sp>
      <p:pic>
        <p:nvPicPr>
          <p:cNvPr id="4" name="Northeast">
            <a:hlinkClick r:id="" action="ppaction://media"/>
            <a:extLst>
              <a:ext uri="{FF2B5EF4-FFF2-40B4-BE49-F238E27FC236}">
                <a16:creationId xmlns:a16="http://schemas.microsoft.com/office/drawing/2014/main" id="{303FDF75-A179-1ED1-0827-94CB58A58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264" y="6125361"/>
            <a:ext cx="581897" cy="5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9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Attendance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3436E9-4FCC-C1F2-AD8F-4871A2DE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3653" y="-157978"/>
            <a:ext cx="7764692" cy="43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BEA794-FC97-A0F8-3BF0-533D9919C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09" y="6253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5"/>
    </mc:Choice>
    <mc:Fallback xmlns="">
      <p:transition spd="slow" advTm="3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3068D-3703-CCF9-3759-CAC5EFF06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/>
              <a:t>Academic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cs typeface="Calibri"/>
              </a:rPr>
              <a:t>Classwork (15%)</a:t>
            </a:r>
          </a:p>
          <a:p>
            <a:r>
              <a:rPr lang="en-US" sz="3600">
                <a:cs typeface="Calibri"/>
              </a:rPr>
              <a:t>Assessments (85%)</a:t>
            </a:r>
          </a:p>
          <a:p>
            <a:r>
              <a:rPr lang="en-US" sz="3600" err="1">
                <a:cs typeface="Calibri"/>
              </a:rPr>
              <a:t>iReady</a:t>
            </a:r>
            <a:r>
              <a:rPr lang="en-US" sz="3600">
                <a:cs typeface="Calibri"/>
              </a:rPr>
              <a:t> (Math and ELA will count as 3%)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C03BF-BED6-C7ED-DA1A-C87D7CCFD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sz="5400"/>
              <a:t>Behavior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19E369-FE49-237B-B85A-457884995F5F}"/>
              </a:ext>
            </a:extLst>
          </p:cNvPr>
          <p:cNvSpPr txBox="1">
            <a:spLocks/>
          </p:cNvSpPr>
          <p:nvPr/>
        </p:nvSpPr>
        <p:spPr>
          <a:xfrm>
            <a:off x="7818463" y="1930936"/>
            <a:ext cx="3474720" cy="4023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cs typeface="Calibri"/>
              </a:rPr>
              <a:t>1 grade per week</a:t>
            </a:r>
          </a:p>
          <a:p>
            <a:r>
              <a:rPr lang="en-US" sz="3600">
                <a:cs typeface="Calibri"/>
              </a:rPr>
              <a:t>Steps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8B22B7-69CF-9102-7013-F41703657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0" y="62454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78756" cy="4601183"/>
          </a:xfrm>
        </p:spPr>
        <p:txBody>
          <a:bodyPr>
            <a:normAutofit/>
          </a:bodyPr>
          <a:lstStyle/>
          <a:p>
            <a:r>
              <a:rPr lang="en-US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iReady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49BA95-1D9D-FB86-9B57-AF67D3BA15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721879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F2505E-C083-39FB-16F6-9D77886BB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525" y="6245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6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Communication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Calibri"/>
              </a:rPr>
              <a:t>Teacher emails</a:t>
            </a:r>
          </a:p>
          <a:p>
            <a:pPr lvl="1"/>
            <a:r>
              <a:rPr lang="en-US" sz="4000">
                <a:solidFill>
                  <a:schemeClr val="tx1"/>
                </a:solidFill>
                <a:cs typeface="Calibri"/>
              </a:rPr>
              <a:t>Wallace – weekly</a:t>
            </a:r>
          </a:p>
          <a:p>
            <a:pPr lvl="1"/>
            <a:r>
              <a:rPr lang="en-US" sz="4000">
                <a:solidFill>
                  <a:schemeClr val="tx1"/>
                </a:solidFill>
                <a:cs typeface="Calibri"/>
              </a:rPr>
              <a:t>Moffat – weekly</a:t>
            </a:r>
          </a:p>
          <a:p>
            <a:pPr lvl="1"/>
            <a:r>
              <a:rPr lang="en-US" sz="4000">
                <a:solidFill>
                  <a:schemeClr val="tx1"/>
                </a:solidFill>
                <a:cs typeface="Calibri"/>
              </a:rPr>
              <a:t>Meadows – weekly</a:t>
            </a:r>
          </a:p>
          <a:p>
            <a:pPr lvl="1"/>
            <a:r>
              <a:rPr lang="en-US" sz="4000">
                <a:solidFill>
                  <a:schemeClr val="tx1"/>
                </a:solidFill>
                <a:cs typeface="Calibri"/>
              </a:rPr>
              <a:t>De Leon – per unit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E99C3D-A006-0E94-C3FC-8D00AB8BC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50" y="62302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94"/>
    </mc:Choice>
    <mc:Fallback xmlns="">
      <p:transition spd="slow" advTm="2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 Phones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014" y="5666792"/>
            <a:ext cx="10180696" cy="542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</a:rPr>
              <a:t>Phones in pocket chart at beginning of class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A74999-4A7B-44B0-342B-F96640E9D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121283"/>
              </p:ext>
            </p:extLst>
          </p:nvPr>
        </p:nvGraphicFramePr>
        <p:xfrm>
          <a:off x="1069847" y="491862"/>
          <a:ext cx="10637521" cy="354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940">
                  <a:extLst>
                    <a:ext uri="{9D8B030D-6E8A-4147-A177-3AD203B41FA5}">
                      <a16:colId xmlns:a16="http://schemas.microsoft.com/office/drawing/2014/main" val="2218982270"/>
                    </a:ext>
                  </a:extLst>
                </a:gridCol>
                <a:gridCol w="7917581">
                  <a:extLst>
                    <a:ext uri="{9D8B030D-6E8A-4147-A177-3AD203B41FA5}">
                      <a16:colId xmlns:a16="http://schemas.microsoft.com/office/drawing/2014/main" val="1043258888"/>
                    </a:ext>
                  </a:extLst>
                </a:gridCol>
              </a:tblGrid>
              <a:tr h="526558">
                <a:tc gridSpan="2">
                  <a:txBody>
                    <a:bodyPr/>
                    <a:lstStyle/>
                    <a:p>
                      <a:r>
                        <a:rPr lang="en-US" sz="2400"/>
                        <a:t>Consequences Include…</a:t>
                      </a:r>
                    </a:p>
                  </a:txBody>
                  <a:tcPr marL="119672" marR="119672" marT="59836" marB="5983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82607"/>
                  </a:ext>
                </a:extLst>
              </a:tr>
              <a:tr h="1244590">
                <a:tc>
                  <a:txBody>
                    <a:bodyPr/>
                    <a:lstStyle/>
                    <a:p>
                      <a:r>
                        <a:rPr lang="en-US" sz="2400"/>
                        <a:t>1</a:t>
                      </a:r>
                      <a:r>
                        <a:rPr lang="en-US" sz="2400" baseline="30000"/>
                        <a:t>st</a:t>
                      </a:r>
                      <a:r>
                        <a:rPr lang="en-US" sz="2400"/>
                        <a:t> Offense</a:t>
                      </a:r>
                    </a:p>
                  </a:txBody>
                  <a:tcPr marL="119672" marR="119672" marT="59836" marB="59836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No argument: cell phone is returned at the end of class. </a:t>
                      </a:r>
                    </a:p>
                    <a:p>
                      <a:r>
                        <a:rPr lang="en-US" sz="2400"/>
                        <a:t>Student argues: phone is taken and turned into office. </a:t>
                      </a:r>
                    </a:p>
                    <a:p>
                      <a:r>
                        <a:rPr lang="en-US" sz="2400"/>
                        <a:t>Parents/Guardians are contacted</a:t>
                      </a:r>
                    </a:p>
                  </a:txBody>
                  <a:tcPr marL="119672" marR="119672" marT="59836" marB="59836"/>
                </a:tc>
                <a:extLst>
                  <a:ext uri="{0D108BD9-81ED-4DB2-BD59-A6C34878D82A}">
                    <a16:rowId xmlns:a16="http://schemas.microsoft.com/office/drawing/2014/main" val="2137928116"/>
                  </a:ext>
                </a:extLst>
              </a:tr>
              <a:tr h="1244590">
                <a:tc>
                  <a:txBody>
                    <a:bodyPr/>
                    <a:lstStyle/>
                    <a:p>
                      <a:r>
                        <a:rPr lang="en-US" sz="2400"/>
                        <a:t>2</a:t>
                      </a:r>
                      <a:r>
                        <a:rPr lang="en-US" sz="2400" baseline="30000"/>
                        <a:t>nd</a:t>
                      </a:r>
                      <a:r>
                        <a:rPr lang="en-US" sz="2400"/>
                        <a:t> Offense:</a:t>
                      </a:r>
                    </a:p>
                  </a:txBody>
                  <a:tcPr marL="119672" marR="119672" marT="59836" marB="59836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Device is sent to the office for student pick up at the end of the day. </a:t>
                      </a:r>
                    </a:p>
                    <a:p>
                      <a:r>
                        <a:rPr lang="en-US" sz="2400"/>
                        <a:t>Parents/Guardians are contacted</a:t>
                      </a:r>
                    </a:p>
                  </a:txBody>
                  <a:tcPr marL="119672" marR="119672" marT="59836" marB="59836"/>
                </a:tc>
                <a:extLst>
                  <a:ext uri="{0D108BD9-81ED-4DB2-BD59-A6C34878D82A}">
                    <a16:rowId xmlns:a16="http://schemas.microsoft.com/office/drawing/2014/main" val="3550597229"/>
                  </a:ext>
                </a:extLst>
              </a:tr>
              <a:tr h="526558">
                <a:tc>
                  <a:txBody>
                    <a:bodyPr/>
                    <a:lstStyle/>
                    <a:p>
                      <a:r>
                        <a:rPr lang="en-US" sz="2400"/>
                        <a:t>3</a:t>
                      </a:r>
                      <a:r>
                        <a:rPr lang="en-US" sz="2400" baseline="30000"/>
                        <a:t>rd</a:t>
                      </a:r>
                      <a:r>
                        <a:rPr lang="en-US" sz="2400"/>
                        <a:t> Offense: </a:t>
                      </a:r>
                    </a:p>
                  </a:txBody>
                  <a:tcPr marL="119672" marR="119672" marT="59836" marB="59836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Device is sent to the office for parent/guardian pickup.</a:t>
                      </a:r>
                    </a:p>
                  </a:txBody>
                  <a:tcPr marL="119672" marR="119672" marT="59836" marB="59836"/>
                </a:tc>
                <a:extLst>
                  <a:ext uri="{0D108BD9-81ED-4DB2-BD59-A6C34878D82A}">
                    <a16:rowId xmlns:a16="http://schemas.microsoft.com/office/drawing/2014/main" val="1060873235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77BB12-9D95-EFAD-926F-E145C617B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911" y="62262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4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29094" y="401217"/>
            <a:ext cx="8181975" cy="10652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700" b="1" spc="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 Ranch SCHEDULES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60863E9-8EA1-1004-4654-8670A1FEE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354961"/>
              </p:ext>
            </p:extLst>
          </p:nvPr>
        </p:nvGraphicFramePr>
        <p:xfrm>
          <a:off x="91689" y="2135555"/>
          <a:ext cx="3197922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91076">
                  <a:extLst>
                    <a:ext uri="{9D8B030D-6E8A-4147-A177-3AD203B41FA5}">
                      <a16:colId xmlns:a16="http://schemas.microsoft.com/office/drawing/2014/main" val="3763349106"/>
                    </a:ext>
                  </a:extLst>
                </a:gridCol>
                <a:gridCol w="1406846">
                  <a:extLst>
                    <a:ext uri="{9D8B030D-6E8A-4147-A177-3AD203B41FA5}">
                      <a16:colId xmlns:a16="http://schemas.microsoft.com/office/drawing/2014/main" val="39444254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Monday/Friday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  <a:r>
                        <a:rPr lang="en-US" baseline="30000"/>
                        <a:t>st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7:30-8:20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558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  <a:r>
                        <a:rPr lang="en-US" baseline="30000"/>
                        <a:t>nd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8:24-9:15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747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  <a:r>
                        <a:rPr lang="en-US" baseline="30000"/>
                        <a:t>rd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9:19-10:09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802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10:13-11:03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22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Enrichment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11:08-11:39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898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11:39-12:09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4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12:15-1:05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61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1:09-2:00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51714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9BC763-8955-9940-35A2-B5CC19B0F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894"/>
              </p:ext>
            </p:extLst>
          </p:nvPr>
        </p:nvGraphicFramePr>
        <p:xfrm>
          <a:off x="4495314" y="2135555"/>
          <a:ext cx="3197922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91076">
                  <a:extLst>
                    <a:ext uri="{9D8B030D-6E8A-4147-A177-3AD203B41FA5}">
                      <a16:colId xmlns:a16="http://schemas.microsoft.com/office/drawing/2014/main" val="3763349106"/>
                    </a:ext>
                  </a:extLst>
                </a:gridCol>
                <a:gridCol w="1406846">
                  <a:extLst>
                    <a:ext uri="{9D8B030D-6E8A-4147-A177-3AD203B41FA5}">
                      <a16:colId xmlns:a16="http://schemas.microsoft.com/office/drawing/2014/main" val="39444254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Wednesday- Early Release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  <a:r>
                        <a:rPr lang="en-US" baseline="30000"/>
                        <a:t>st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7:30-8:13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558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  <a:r>
                        <a:rPr lang="en-US" baseline="30000"/>
                        <a:t>nd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8:17-9:00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747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  <a:r>
                        <a:rPr lang="en-US" baseline="30000"/>
                        <a:t>rd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9:04-9:47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802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9:51-10:34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22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Enrichment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10:40-11:10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898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11:10-11:40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4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12:45-12:28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61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12:32-1:15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517142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19C03523-42C6-C4BB-94DF-35C95BCA7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792346"/>
              </p:ext>
            </p:extLst>
          </p:nvPr>
        </p:nvGraphicFramePr>
        <p:xfrm>
          <a:off x="8898939" y="2135555"/>
          <a:ext cx="3197922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91076">
                  <a:extLst>
                    <a:ext uri="{9D8B030D-6E8A-4147-A177-3AD203B41FA5}">
                      <a16:colId xmlns:a16="http://schemas.microsoft.com/office/drawing/2014/main" val="3763349106"/>
                    </a:ext>
                  </a:extLst>
                </a:gridCol>
                <a:gridCol w="1406846">
                  <a:extLst>
                    <a:ext uri="{9D8B030D-6E8A-4147-A177-3AD203B41FA5}">
                      <a16:colId xmlns:a16="http://schemas.microsoft.com/office/drawing/2014/main" val="39444254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Tuesday/Thursday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7:30-8:20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558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8:24-9:15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747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  <a:r>
                        <a:rPr lang="en-US" baseline="30000"/>
                        <a:t>th</a:t>
                      </a:r>
                      <a:r>
                        <a:rPr lang="en-US"/>
                        <a:t> 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9:19-10:09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802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  <a:r>
                        <a:rPr lang="en-US" baseline="30000"/>
                        <a:t>rd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10:13-11:03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22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Enrichment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11:08-11:39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898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11:39-12:09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4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  <a:r>
                        <a:rPr lang="en-US" baseline="30000"/>
                        <a:t>nd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12:15-1:05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61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  <a:r>
                        <a:rPr lang="en-US" baseline="30000"/>
                        <a:t>st</a:t>
                      </a:r>
                      <a:r>
                        <a:rPr lang="en-US"/>
                        <a:t>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1:09-2:00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517142"/>
                  </a:ext>
                </a:extLst>
              </a:tr>
            </a:tbl>
          </a:graphicData>
        </a:graphic>
      </p:graphicFrame>
      <p:pic>
        <p:nvPicPr>
          <p:cNvPr id="3" name="Northeast 2">
            <a:hlinkClick r:id="" action="ppaction://media"/>
            <a:extLst>
              <a:ext uri="{FF2B5EF4-FFF2-40B4-BE49-F238E27FC236}">
                <a16:creationId xmlns:a16="http://schemas.microsoft.com/office/drawing/2014/main" id="{65C2E538-CE5D-B883-4E24-A181AF2C4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24" y="6030954"/>
            <a:ext cx="595383" cy="59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4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c48cd1ac-115e-4c11-9b86-4eb81fc240f2" xsi:nil="true"/>
    <IsNotebookLocked xmlns="c48cd1ac-115e-4c11-9b86-4eb81fc240f2" xsi:nil="true"/>
    <FolderType xmlns="c48cd1ac-115e-4c11-9b86-4eb81fc240f2" xsi:nil="true"/>
    <Owner xmlns="c48cd1ac-115e-4c11-9b86-4eb81fc240f2">
      <UserInfo>
        <DisplayName/>
        <AccountId xsi:nil="true"/>
        <AccountType/>
      </UserInfo>
    </Owner>
    <Teachers xmlns="c48cd1ac-115e-4c11-9b86-4eb81fc240f2">
      <UserInfo>
        <DisplayName/>
        <AccountId xsi:nil="true"/>
        <AccountType/>
      </UserInfo>
    </Teachers>
    <Student_Groups xmlns="c48cd1ac-115e-4c11-9b86-4eb81fc240f2">
      <UserInfo>
        <DisplayName/>
        <AccountId xsi:nil="true"/>
        <AccountType/>
      </UserInfo>
    </Student_Groups>
    <Invited_Teachers xmlns="c48cd1ac-115e-4c11-9b86-4eb81fc240f2" xsi:nil="true"/>
    <NotebookType xmlns="c48cd1ac-115e-4c11-9b86-4eb81fc240f2" xsi:nil="true"/>
    <CultureName xmlns="c48cd1ac-115e-4c11-9b86-4eb81fc240f2" xsi:nil="true"/>
    <Self_Registration_Enabled xmlns="c48cd1ac-115e-4c11-9b86-4eb81fc240f2" xsi:nil="true"/>
    <Has_Teacher_Only_SectionGroup xmlns="c48cd1ac-115e-4c11-9b86-4eb81fc240f2" xsi:nil="true"/>
    <DefaultSectionNames xmlns="c48cd1ac-115e-4c11-9b86-4eb81fc240f2" xsi:nil="true"/>
    <Is_Collaboration_Space_Locked xmlns="c48cd1ac-115e-4c11-9b86-4eb81fc240f2" xsi:nil="true"/>
    <LMS_Mappings xmlns="c48cd1ac-115e-4c11-9b86-4eb81fc240f2" xsi:nil="true"/>
    <AppVersion xmlns="c48cd1ac-115e-4c11-9b86-4eb81fc240f2" xsi:nil="true"/>
    <Invited_Students xmlns="c48cd1ac-115e-4c11-9b86-4eb81fc240f2" xsi:nil="true"/>
    <Students xmlns="c48cd1ac-115e-4c11-9b86-4eb81fc240f2">
      <UserInfo>
        <DisplayName/>
        <AccountId xsi:nil="true"/>
        <AccountType/>
      </UserInfo>
    </Students>
    <Distribution_Groups xmlns="c48cd1ac-115e-4c11-9b86-4eb81fc240f2" xsi:nil="true"/>
    <Templates xmlns="c48cd1ac-115e-4c11-9b86-4eb81fc240f2" xsi:nil="true"/>
    <Math_Settings xmlns="c48cd1ac-115e-4c11-9b86-4eb81fc240f2" xsi:nil="true"/>
    <Teams_Channel_Section_Location xmlns="c48cd1ac-115e-4c11-9b86-4eb81fc240f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7B4E7F2AD89140B21523B9621197E1" ma:contentTypeVersion="35" ma:contentTypeDescription="Create a new document." ma:contentTypeScope="" ma:versionID="8c11f2000dd3083143525aeb4e64c7c3">
  <xsd:schema xmlns:xsd="http://www.w3.org/2001/XMLSchema" xmlns:xs="http://www.w3.org/2001/XMLSchema" xmlns:p="http://schemas.microsoft.com/office/2006/metadata/properties" xmlns:ns3="faaeede6-16df-4d7b-90b2-c3d3827d4f44" xmlns:ns4="c48cd1ac-115e-4c11-9b86-4eb81fc240f2" targetNamespace="http://schemas.microsoft.com/office/2006/metadata/properties" ma:root="true" ma:fieldsID="c8a8e348dea3decdcfed1d238f49e324" ns3:_="" ns4:_="">
    <xsd:import namespace="faaeede6-16df-4d7b-90b2-c3d3827d4f44"/>
    <xsd:import namespace="c48cd1ac-115e-4c11-9b86-4eb81fc240f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AutoTags" minOccurs="0"/>
                <xsd:element ref="ns4:MediaServiceOCR" minOccurs="0"/>
                <xsd:element ref="ns4:TeamsChannelId" minOccurs="0"/>
                <xsd:element ref="ns4:IsNotebookLocked" minOccurs="0"/>
                <xsd:element ref="ns4:Math_Settings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Distribution_Groups" minOccurs="0"/>
                <xsd:element ref="ns4:LMS_Mappings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eede6-16df-4d7b-90b2-c3d3827d4f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cd1ac-115e-4c11-9b86-4eb81fc240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chers" ma:index="2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7" nillable="true" ma:displayName="Is Collaboration Space Locked" ma:internalName="Is_Collaboration_Space_Locked">
      <xsd:simpleType>
        <xsd:restriction base="dms:Boolean"/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OCR" ma:index="2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TeamsChannelId" ma:index="30" nillable="true" ma:displayName="Teams Channel Id" ma:internalName="TeamsChannelId">
      <xsd:simpleType>
        <xsd:restriction base="dms:Text"/>
      </xsd:simpleType>
    </xsd:element>
    <xsd:element name="IsNotebookLocked" ma:index="31" nillable="true" ma:displayName="Is Notebook Locked" ma:internalName="IsNotebookLocked">
      <xsd:simpleType>
        <xsd:restriction base="dms:Boolean"/>
      </xsd:simpleType>
    </xsd:element>
    <xsd:element name="Math_Settings" ma:index="32" nillable="true" ma:displayName="Math Settings" ma:internalName="Math_Settings">
      <xsd:simpleType>
        <xsd:restriction base="dms:Text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BA98D6-145C-4D8B-957F-3FE4E0ED8706}">
  <ds:schemaRefs>
    <ds:schemaRef ds:uri="c48cd1ac-115e-4c11-9b86-4eb81fc240f2"/>
    <ds:schemaRef ds:uri="faaeede6-16df-4d7b-90b2-c3d3827d4f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BE6E83-AE4A-4141-AD49-0705D6C661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1C7C8D-B060-4C73-8BA7-CCDD06430B89}">
  <ds:schemaRefs>
    <ds:schemaRef ds:uri="c48cd1ac-115e-4c11-9b86-4eb81fc240f2"/>
    <ds:schemaRef ds:uri="faaeede6-16df-4d7b-90b2-c3d3827d4f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958</Words>
  <Application>Microsoft Office PowerPoint</Application>
  <PresentationFormat>Widescreen</PresentationFormat>
  <Paragraphs>195</Paragraphs>
  <Slides>19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ADLaM Display</vt:lpstr>
      <vt:lpstr>Arial</vt:lpstr>
      <vt:lpstr>Bookman Old Style</vt:lpstr>
      <vt:lpstr>Bradley Hand ITC</vt:lpstr>
      <vt:lpstr>Calibri</vt:lpstr>
      <vt:lpstr>Calibri Light</vt:lpstr>
      <vt:lpstr>Comic Sans MS</vt:lpstr>
      <vt:lpstr>Corbel</vt:lpstr>
      <vt:lpstr>Courier New</vt:lpstr>
      <vt:lpstr>Dreaming Outloud Script Pro</vt:lpstr>
      <vt:lpstr>KG Thinking Out Loud</vt:lpstr>
      <vt:lpstr>Mystical Woods Rough Script</vt:lpstr>
      <vt:lpstr>Wingdings 2</vt:lpstr>
      <vt:lpstr>Frame</vt:lpstr>
      <vt:lpstr>Office Theme</vt:lpstr>
      <vt:lpstr>Office Theme</vt:lpstr>
      <vt:lpstr>Welcome to Sky Ranch Middle School!</vt:lpstr>
      <vt:lpstr>What is  Blue Wing?</vt:lpstr>
      <vt:lpstr> Team Policies</vt:lpstr>
      <vt:lpstr>Attendance</vt:lpstr>
      <vt:lpstr>Grading</vt:lpstr>
      <vt:lpstr>iReady</vt:lpstr>
      <vt:lpstr>Communication</vt:lpstr>
      <vt:lpstr>Cell Phones</vt:lpstr>
      <vt:lpstr>Sky Ranch SCHEDULES</vt:lpstr>
      <vt:lpstr>Enrichment</vt:lpstr>
      <vt:lpstr>Blue Wing Website</vt:lpstr>
      <vt:lpstr>Infinite Campus</vt:lpstr>
      <vt:lpstr>PowerPoint Presentation</vt:lpstr>
      <vt:lpstr>Ms. Meadows</vt:lpstr>
      <vt:lpstr>PowerPoint Presentation</vt:lpstr>
      <vt:lpstr>Mrs. Wallace</vt:lpstr>
      <vt:lpstr>ELA Co-Teacher: Mrs. Veluz maria.veluz@washoeschools.net  Math Co-Teacher: Mr. Cortez John.Cortez@washoeschools.net</vt:lpstr>
      <vt:lpstr>Mrs. Yost 7th grade counselor</vt:lpstr>
      <vt:lpstr>Our Advice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Sky Ranch Middle School!</dc:title>
  <dc:creator>Wallace, Katie</dc:creator>
  <cp:lastModifiedBy>Wallace, Katie</cp:lastModifiedBy>
  <cp:revision>2</cp:revision>
  <dcterms:created xsi:type="dcterms:W3CDTF">2019-08-30T16:14:39Z</dcterms:created>
  <dcterms:modified xsi:type="dcterms:W3CDTF">2024-09-27T14:49:14Z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0x010100857B4E7F2AD89140B21523B9621197E1</vt:lpwstr>
  </property>
</Properties>
</file>